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6" r:id="rId1"/>
  </p:sldMasterIdLst>
  <p:notesMasterIdLst>
    <p:notesMasterId r:id="rId21"/>
  </p:notesMasterIdLst>
  <p:handoutMasterIdLst>
    <p:handoutMasterId r:id="rId22"/>
  </p:handoutMasterIdLst>
  <p:sldIdLst>
    <p:sldId id="256" r:id="rId2"/>
    <p:sldId id="257" r:id="rId3"/>
    <p:sldId id="258" r:id="rId4"/>
    <p:sldId id="259" r:id="rId5"/>
    <p:sldId id="262" r:id="rId6"/>
    <p:sldId id="263" r:id="rId7"/>
    <p:sldId id="264" r:id="rId8"/>
    <p:sldId id="265" r:id="rId9"/>
    <p:sldId id="266" r:id="rId10"/>
    <p:sldId id="267" r:id="rId11"/>
    <p:sldId id="299" r:id="rId12"/>
    <p:sldId id="289" r:id="rId13"/>
    <p:sldId id="269" r:id="rId14"/>
    <p:sldId id="270" r:id="rId15"/>
    <p:sldId id="296" r:id="rId16"/>
    <p:sldId id="297" r:id="rId17"/>
    <p:sldId id="275" r:id="rId18"/>
    <p:sldId id="276" r:id="rId19"/>
    <p:sldId id="284" r:id="rId20"/>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139">
          <p15:clr>
            <a:srgbClr val="A4A3A4"/>
          </p15:clr>
        </p15:guide>
        <p15:guide id="2" pos="7242">
          <p15:clr>
            <a:srgbClr val="A4A3A4"/>
          </p15:clr>
        </p15:guide>
        <p15:guide id="3" orient="horz" pos="777">
          <p15:clr>
            <a:srgbClr val="A4A3A4"/>
          </p15:clr>
        </p15:guide>
        <p15:guide id="4" orient="horz" pos="3748">
          <p15:clr>
            <a:srgbClr val="A4A3A4"/>
          </p15:clr>
        </p15:guide>
        <p15:guide id="5" orient="horz">
          <p15:clr>
            <a:srgbClr val="A4A3A4"/>
          </p15:clr>
        </p15:guide>
        <p15:guide id="6" orient="horz" pos="1026">
          <p15:clr>
            <a:srgbClr val="A4A3A4"/>
          </p15:clr>
        </p15:guide>
        <p15:guide id="7" orient="horz" pos="1298">
          <p15:clr>
            <a:srgbClr val="A4A3A4"/>
          </p15:clr>
        </p15:guide>
        <p15:guide id="8" orient="horz" pos="1548">
          <p15:clr>
            <a:srgbClr val="A4A3A4"/>
          </p15:clr>
        </p15:guide>
        <p15:guide id="9" orient="horz" pos="1797">
          <p15:clr>
            <a:srgbClr val="A4A3A4"/>
          </p15:clr>
        </p15:guide>
        <p15:guide id="10" orient="horz" pos="1865">
          <p15:clr>
            <a:srgbClr val="A4A3A4"/>
          </p15:clr>
        </p15:guide>
        <p15:guide id="11" orient="horz" pos="2296">
          <p15:clr>
            <a:srgbClr val="A4A3A4"/>
          </p15:clr>
        </p15:guide>
        <p15:guide id="12" orient="horz" pos="2908">
          <p15:clr>
            <a:srgbClr val="A4A3A4"/>
          </p15:clr>
        </p15:guide>
        <p15:guide id="13" orient="horz" pos="3045">
          <p15:clr>
            <a:srgbClr val="A4A3A4"/>
          </p15:clr>
        </p15:guide>
        <p15:guide id="14" orient="horz" pos="3271">
          <p15:clr>
            <a:srgbClr val="A4A3A4"/>
          </p15:clr>
        </p15:guide>
        <p15:guide id="15" orient="horz" pos="3543">
          <p15:clr>
            <a:srgbClr val="A4A3A4"/>
          </p15:clr>
        </p15:guide>
        <p15:guide id="16" pos="438">
          <p15:clr>
            <a:srgbClr val="A4A3A4"/>
          </p15:clr>
        </p15:guide>
        <p15:guide id="17" pos="3817">
          <p15:clr>
            <a:srgbClr val="A4A3A4"/>
          </p15:clr>
        </p15:guide>
        <p15:guide id="18" pos="5541">
          <p15:clr>
            <a:srgbClr val="A4A3A4"/>
          </p15:clr>
        </p15:guide>
        <p15:guide id="19" pos="2978">
          <p15:clr>
            <a:srgbClr val="A4A3A4"/>
          </p15:clr>
        </p15:guide>
        <p15:guide id="20" pos="1255">
          <p15:clr>
            <a:srgbClr val="A4A3A4"/>
          </p15:clr>
        </p15:guide>
        <p15:guide id="21" pos="4679">
          <p15:clr>
            <a:srgbClr val="A4A3A4"/>
          </p15:clr>
        </p15:guide>
        <p15:guide id="22" pos="6403">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OYV0AuQz2Edfj/Zh2L1S2/2+I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F56"/>
    <a:srgbClr val="000066"/>
    <a:srgbClr val="006666"/>
    <a:srgbClr val="005250"/>
    <a:srgbClr val="666699"/>
    <a:srgbClr val="006699"/>
    <a:srgbClr val="202062"/>
    <a:srgbClr val="9EC2C8"/>
    <a:srgbClr val="3C4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1" autoAdjust="0"/>
    <p:restoredTop sz="94372" autoAdjust="0"/>
  </p:normalViewPr>
  <p:slideViewPr>
    <p:cSldViewPr snapToGrid="0">
      <p:cViewPr varScale="1">
        <p:scale>
          <a:sx n="100" d="100"/>
          <a:sy n="100" d="100"/>
        </p:scale>
        <p:origin x="676" y="48"/>
      </p:cViewPr>
      <p:guideLst>
        <p:guide pos="2139"/>
        <p:guide pos="7242"/>
        <p:guide orient="horz" pos="777"/>
        <p:guide orient="horz" pos="3748"/>
        <p:guide orient="horz"/>
        <p:guide orient="horz" pos="1026"/>
        <p:guide orient="horz" pos="1298"/>
        <p:guide orient="horz" pos="1548"/>
        <p:guide orient="horz" pos="1797"/>
        <p:guide orient="horz" pos="1865"/>
        <p:guide orient="horz" pos="2296"/>
        <p:guide orient="horz" pos="2908"/>
        <p:guide orient="horz" pos="3045"/>
        <p:guide orient="horz" pos="3271"/>
        <p:guide orient="horz" pos="3543"/>
        <p:guide pos="438"/>
        <p:guide pos="3817"/>
        <p:guide pos="5541"/>
        <p:guide pos="2978"/>
        <p:guide pos="1255"/>
        <p:guide pos="4679"/>
        <p:guide pos="640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ru-RU"/>
          </a:p>
        </p:txBody>
      </p:sp>
      <p:sp>
        <p:nvSpPr>
          <p:cNvPr id="3" name="Дата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ECC98846-A130-428C-8C11-C71487D7908C}" type="datetimeFigureOut">
              <a:rPr lang="ru-RU" smtClean="0"/>
              <a:t>05.06.2024</a:t>
            </a:fld>
            <a:endParaRPr lang="ru-RU"/>
          </a:p>
        </p:txBody>
      </p:sp>
      <p:sp>
        <p:nvSpPr>
          <p:cNvPr id="4" name="Нижний колонтитул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ru-RU"/>
          </a:p>
        </p:txBody>
      </p:sp>
      <p:sp>
        <p:nvSpPr>
          <p:cNvPr id="5" name="Номер слайда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CB3CD037-6427-4908-B007-02EA2B7CDAD4}" type="slidenum">
              <a:rPr lang="ru-RU" smtClean="0"/>
              <a:t>‹№›</a:t>
            </a:fld>
            <a:endParaRPr lang="ru-RU"/>
          </a:p>
        </p:txBody>
      </p:sp>
    </p:spTree>
    <p:extLst>
      <p:ext uri="{BB962C8B-B14F-4D97-AF65-F5344CB8AC3E}">
        <p14:creationId xmlns:p14="http://schemas.microsoft.com/office/powerpoint/2010/main" val="4186786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59" tIns="49516" rIns="99059" bIns="49516"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59" tIns="49516" rIns="99059" bIns="49516"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59" tIns="49516" rIns="99059" bIns="49516"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sz="1300" smtClean="0">
                <a:solidFill>
                  <a:schemeClr val="dk1"/>
                </a:solidFill>
                <a:latin typeface="Calibri"/>
                <a:ea typeface="Calibri"/>
                <a:cs typeface="Calibri"/>
                <a:sym typeface="Calibri"/>
              </a:rPr>
              <a:pPr algn="r"/>
              <a:t>‹№›</a:t>
            </a:fld>
            <a:endParaRPr lang="de-DE"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dirty="0"/>
          </a:p>
        </p:txBody>
      </p:sp>
      <p:sp>
        <p:nvSpPr>
          <p:cNvPr id="94" name="Google Shape;94;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2: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09" name="Google Shape;30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2: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09" name="Google Shape;30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023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2: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09" name="Google Shape;30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01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346" name="Google Shape;346;p14: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65" name="Google Shape;365;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65" name="Google Shape;365;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96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365" name="Google Shape;365;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264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0: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454" name="Google Shape;454;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1: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470" name="Google Shape;470;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9: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559" name="Google Shape;559;p2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dirty="0"/>
          </a:p>
        </p:txBody>
      </p:sp>
      <p:sp>
        <p:nvSpPr>
          <p:cNvPr id="102" name="Google Shape;102;p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dirty="0"/>
          </a:p>
        </p:txBody>
      </p:sp>
      <p:sp>
        <p:nvSpPr>
          <p:cNvPr id="110" name="Google Shape;110;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dirty="0"/>
          </a:p>
        </p:txBody>
      </p:sp>
      <p:sp>
        <p:nvSpPr>
          <p:cNvPr id="118" name="Google Shape;118;p4: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28" name="Google Shape;228;p7: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8: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41" name="Google Shape;241;p8: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66" name="Google Shape;266;p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endParaRPr/>
          </a:p>
        </p:txBody>
      </p:sp>
      <p:sp>
        <p:nvSpPr>
          <p:cNvPr id="280" name="Google Shape;280;p10: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fld id="{00000000-1234-1234-1234-123412341234}" type="slidenum">
              <a:rPr lang="de-DE"/>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1:notes"/>
          <p:cNvSpPr txBox="1">
            <a:spLocks noGrp="1"/>
          </p:cNvSpPr>
          <p:nvPr>
            <p:ph type="body" idx="1"/>
          </p:nvPr>
        </p:nvSpPr>
        <p:spPr>
          <a:xfrm>
            <a:off x="710407" y="4925407"/>
            <a:ext cx="5683250" cy="4029879"/>
          </a:xfrm>
          <a:prstGeom prst="rect">
            <a:avLst/>
          </a:prstGeom>
        </p:spPr>
        <p:txBody>
          <a:bodyPr spcFirstLastPara="1" wrap="square" lIns="99059" tIns="49516" rIns="99059" bIns="49516" anchor="t" anchorCtr="0">
            <a:noAutofit/>
          </a:bodyPr>
          <a:lstStyle/>
          <a:p>
            <a:pPr marL="0" indent="0"/>
            <a:endParaRPr/>
          </a:p>
        </p:txBody>
      </p:sp>
      <p:sp>
        <p:nvSpPr>
          <p:cNvPr id="298" name="Google Shape;298;p1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SAYAR IMC GROUP</a:t>
            </a:r>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208116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SAYAR IMC GROUP</a:t>
            </a:r>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302478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SAYAR IMC GROUP</a:t>
            </a:r>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170412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Abschnitts-&#10;überschrift">
  <p:cSld name="1_Abschnitts-&#10;überschrift">
    <p:spTree>
      <p:nvGrpSpPr>
        <p:cNvPr id="1" name="Shape 21"/>
        <p:cNvGrpSpPr/>
        <p:nvPr/>
      </p:nvGrpSpPr>
      <p:grpSpPr>
        <a:xfrm>
          <a:off x="0" y="0"/>
          <a:ext cx="0" cy="0"/>
          <a:chOff x="0" y="0"/>
          <a:chExt cx="0" cy="0"/>
        </a:xfrm>
      </p:grpSpPr>
      <p:sp>
        <p:nvSpPr>
          <p:cNvPr id="22" name="Google Shape;22;p33"/>
          <p:cNvSpPr txBox="1">
            <a:spLocks noGrp="1"/>
          </p:cNvSpPr>
          <p:nvPr>
            <p:ph type="ftr" idx="11"/>
          </p:nvPr>
        </p:nvSpPr>
        <p:spPr>
          <a:xfrm>
            <a:off x="3071069" y="65004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SAYAR IMC GROUP</a:t>
            </a:r>
            <a:endParaRPr/>
          </a:p>
        </p:txBody>
      </p:sp>
      <p:sp>
        <p:nvSpPr>
          <p:cNvPr id="23" name="Google Shape;23;p33"/>
          <p:cNvSpPr txBox="1">
            <a:spLocks noGrp="1"/>
          </p:cNvSpPr>
          <p:nvPr>
            <p:ph type="sldNum" idx="12"/>
          </p:nvPr>
        </p:nvSpPr>
        <p:spPr>
          <a:xfrm>
            <a:off x="11347450" y="6477988"/>
            <a:ext cx="57776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Avenir"/>
                <a:ea typeface="Avenir"/>
                <a:cs typeface="Avenir"/>
                <a:sym typeface="Avenir"/>
              </a:defRPr>
            </a:lvl1pPr>
            <a:lvl2pPr marL="0" lvl="1" indent="0" algn="r">
              <a:spcBef>
                <a:spcPts val="0"/>
              </a:spcBef>
              <a:buNone/>
              <a:defRPr sz="1200">
                <a:solidFill>
                  <a:srgbClr val="888888"/>
                </a:solidFill>
                <a:latin typeface="Avenir"/>
                <a:ea typeface="Avenir"/>
                <a:cs typeface="Avenir"/>
                <a:sym typeface="Avenir"/>
              </a:defRPr>
            </a:lvl2pPr>
            <a:lvl3pPr marL="0" lvl="2" indent="0" algn="r">
              <a:spcBef>
                <a:spcPts val="0"/>
              </a:spcBef>
              <a:buNone/>
              <a:defRPr sz="1200">
                <a:solidFill>
                  <a:srgbClr val="888888"/>
                </a:solidFill>
                <a:latin typeface="Avenir"/>
                <a:ea typeface="Avenir"/>
                <a:cs typeface="Avenir"/>
                <a:sym typeface="Avenir"/>
              </a:defRPr>
            </a:lvl3pPr>
            <a:lvl4pPr marL="0" lvl="3" indent="0" algn="r">
              <a:spcBef>
                <a:spcPts val="0"/>
              </a:spcBef>
              <a:buNone/>
              <a:defRPr sz="1200">
                <a:solidFill>
                  <a:srgbClr val="888888"/>
                </a:solidFill>
                <a:latin typeface="Avenir"/>
                <a:ea typeface="Avenir"/>
                <a:cs typeface="Avenir"/>
                <a:sym typeface="Avenir"/>
              </a:defRPr>
            </a:lvl4pPr>
            <a:lvl5pPr marL="0" lvl="4" indent="0" algn="r">
              <a:spcBef>
                <a:spcPts val="0"/>
              </a:spcBef>
              <a:buNone/>
              <a:defRPr sz="1200">
                <a:solidFill>
                  <a:srgbClr val="888888"/>
                </a:solidFill>
                <a:latin typeface="Avenir"/>
                <a:ea typeface="Avenir"/>
                <a:cs typeface="Avenir"/>
                <a:sym typeface="Avenir"/>
              </a:defRPr>
            </a:lvl5pPr>
            <a:lvl6pPr marL="0" lvl="5" indent="0" algn="r">
              <a:spcBef>
                <a:spcPts val="0"/>
              </a:spcBef>
              <a:buNone/>
              <a:defRPr sz="1200">
                <a:solidFill>
                  <a:srgbClr val="888888"/>
                </a:solidFill>
                <a:latin typeface="Avenir"/>
                <a:ea typeface="Avenir"/>
                <a:cs typeface="Avenir"/>
                <a:sym typeface="Avenir"/>
              </a:defRPr>
            </a:lvl6pPr>
            <a:lvl7pPr marL="0" lvl="6" indent="0" algn="r">
              <a:spcBef>
                <a:spcPts val="0"/>
              </a:spcBef>
              <a:buNone/>
              <a:defRPr sz="1200">
                <a:solidFill>
                  <a:srgbClr val="888888"/>
                </a:solidFill>
                <a:latin typeface="Avenir"/>
                <a:ea typeface="Avenir"/>
                <a:cs typeface="Avenir"/>
                <a:sym typeface="Avenir"/>
              </a:defRPr>
            </a:lvl7pPr>
            <a:lvl8pPr marL="0" lvl="7" indent="0" algn="r">
              <a:spcBef>
                <a:spcPts val="0"/>
              </a:spcBef>
              <a:buNone/>
              <a:defRPr sz="1200">
                <a:solidFill>
                  <a:srgbClr val="888888"/>
                </a:solidFill>
                <a:latin typeface="Avenir"/>
                <a:ea typeface="Avenir"/>
                <a:cs typeface="Avenir"/>
                <a:sym typeface="Avenir"/>
              </a:defRPr>
            </a:lvl8pPr>
            <a:lvl9pPr marL="0" lvl="8" indent="0" algn="r">
              <a:spcBef>
                <a:spcPts val="0"/>
              </a:spcBef>
              <a:buNone/>
              <a:defRPr sz="1200">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de-DE"/>
              <a:t>‹№›</a:t>
            </a:fld>
            <a:endParaRPr/>
          </a:p>
        </p:txBody>
      </p:sp>
      <p:sp>
        <p:nvSpPr>
          <p:cNvPr id="28" name="Google Shape;28;p33"/>
          <p:cNvSpPr txBox="1">
            <a:spLocks noGrp="1"/>
          </p:cNvSpPr>
          <p:nvPr>
            <p:ph type="body" idx="1"/>
          </p:nvPr>
        </p:nvSpPr>
        <p:spPr>
          <a:xfrm>
            <a:off x="298024" y="245016"/>
            <a:ext cx="4022725" cy="5429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None/>
              <a:defRPr sz="32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3228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SAYAR IMC GROUP</a:t>
            </a:r>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213469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SAYAR IMC GROUP</a:t>
            </a:r>
            <a:endParaRPr lang="ru-RU"/>
          </a:p>
        </p:txBody>
      </p:sp>
      <p:sp>
        <p:nvSpPr>
          <p:cNvPr id="6" name="Номер слайда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162296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SAYAR IMC GROUP</a:t>
            </a:r>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273231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r>
              <a:rPr lang="en-US"/>
              <a:t>SAYAR IMC GROUP</a:t>
            </a:r>
            <a:endParaRPr lang="ru-RU"/>
          </a:p>
        </p:txBody>
      </p:sp>
      <p:sp>
        <p:nvSpPr>
          <p:cNvPr id="9" name="Номер слайда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4113149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r>
              <a:rPr lang="en-US"/>
              <a:t>SAYAR IMC GROUP</a:t>
            </a:r>
            <a:endParaRPr lang="ru-RU"/>
          </a:p>
        </p:txBody>
      </p:sp>
      <p:sp>
        <p:nvSpPr>
          <p:cNvPr id="5" name="Номер слайда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241431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r>
              <a:rPr lang="en-US"/>
              <a:t>SAYAR IMC GROUP</a:t>
            </a:r>
            <a:endParaRPr lang="ru-RU"/>
          </a:p>
        </p:txBody>
      </p:sp>
      <p:sp>
        <p:nvSpPr>
          <p:cNvPr id="4" name="Номер слайда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135157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SAYAR IMC GROUP</a:t>
            </a:r>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15433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SAYAR IMC GROUP</a:t>
            </a:r>
            <a:endParaRPr lang="ru-RU"/>
          </a:p>
        </p:txBody>
      </p:sp>
      <p:sp>
        <p:nvSpPr>
          <p:cNvPr id="7" name="Номер слайда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126079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SAYAR IMC GROUP</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de-DE" smtClean="0"/>
              <a:t>‹№›</a:t>
            </a:fld>
            <a:endParaRPr lang="de-DE"/>
          </a:p>
        </p:txBody>
      </p:sp>
    </p:spTree>
    <p:extLst>
      <p:ext uri="{BB962C8B-B14F-4D97-AF65-F5344CB8AC3E}">
        <p14:creationId xmlns:p14="http://schemas.microsoft.com/office/powerpoint/2010/main" val="40378638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2.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29.png"/><Relationship Id="rId10" Type="http://schemas.microsoft.com/office/2007/relationships/hdphoto" Target="../media/hdphoto6.wdp"/><Relationship Id="rId4" Type="http://schemas.openxmlformats.org/officeDocument/2006/relationships/image" Target="../media/image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jp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
          <p:cNvSpPr/>
          <p:nvPr/>
        </p:nvSpPr>
        <p:spPr>
          <a:xfrm>
            <a:off x="829004" y="9103450"/>
            <a:ext cx="10335613" cy="326869"/>
          </a:xfrm>
          <a:prstGeom prst="rect">
            <a:avLst/>
          </a:prstGeom>
          <a:solidFill>
            <a:srgbClr val="334BB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113;p3"/>
          <p:cNvSpPr txBox="1"/>
          <p:nvPr/>
        </p:nvSpPr>
        <p:spPr>
          <a:xfrm>
            <a:off x="2658692" y="5694505"/>
            <a:ext cx="8035134" cy="93962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n-US" sz="4000" b="1" i="1" dirty="0">
                <a:solidFill>
                  <a:srgbClr val="2C2F56"/>
                </a:solidFill>
                <a:latin typeface="+mn-lt"/>
              </a:rPr>
              <a:t>PRESENTATION OF THE COMPANY</a:t>
            </a:r>
            <a:endParaRPr lang="uk-UA" sz="4000" b="1" i="1" dirty="0">
              <a:solidFill>
                <a:srgbClr val="2C2F56"/>
              </a:solidFill>
              <a:latin typeface="+mn-lt"/>
            </a:endParaRPr>
          </a:p>
          <a:p>
            <a:pPr marL="0" marR="0" lvl="0" indent="0" algn="l" rtl="0">
              <a:lnSpc>
                <a:spcPct val="90000"/>
              </a:lnSpc>
              <a:spcBef>
                <a:spcPts val="0"/>
              </a:spcBef>
              <a:spcAft>
                <a:spcPts val="0"/>
              </a:spcAft>
              <a:buClr>
                <a:schemeClr val="dk1"/>
              </a:buClr>
              <a:buSzPts val="2800"/>
              <a:buFont typeface="Arial"/>
              <a:buNone/>
            </a:pPr>
            <a:endParaRPr lang="en-US" sz="2800" b="1" i="1" dirty="0">
              <a:solidFill>
                <a:schemeClr val="bg1"/>
              </a:solidFill>
              <a:latin typeface="+mn-lt"/>
            </a:endParaRPr>
          </a:p>
          <a:p>
            <a:pPr marL="0" marR="0" lvl="0" indent="0" algn="l" rtl="0">
              <a:lnSpc>
                <a:spcPct val="90000"/>
              </a:lnSpc>
              <a:spcBef>
                <a:spcPts val="0"/>
              </a:spcBef>
              <a:spcAft>
                <a:spcPts val="0"/>
              </a:spcAft>
              <a:buClr>
                <a:schemeClr val="dk1"/>
              </a:buClr>
              <a:buSzPts val="2800"/>
              <a:buFont typeface="Arial"/>
              <a:buNone/>
            </a:pPr>
            <a:r>
              <a:rPr lang="uk-UA" sz="2800" b="1" i="1" dirty="0">
                <a:solidFill>
                  <a:schemeClr val="accent2">
                    <a:lumMod val="75000"/>
                  </a:schemeClr>
                </a:solidFill>
              </a:rPr>
              <a:t> </a:t>
            </a:r>
          </a:p>
        </p:txBody>
      </p:sp>
      <p:pic>
        <p:nvPicPr>
          <p:cNvPr id="4" name="Рисунок 3">
            <a:extLst>
              <a:ext uri="{FF2B5EF4-FFF2-40B4-BE49-F238E27FC236}">
                <a16:creationId xmlns:a16="http://schemas.microsoft.com/office/drawing/2014/main" id="{AD221C44-B05D-D4E0-47F7-7560F1DC3804}"/>
              </a:ext>
            </a:extLst>
          </p:cNvPr>
          <p:cNvPicPr>
            <a:picLocks noChangeAspect="1"/>
          </p:cNvPicPr>
          <p:nvPr/>
        </p:nvPicPr>
        <p:blipFill>
          <a:blip r:embed="rId3"/>
          <a:stretch>
            <a:fillRect/>
          </a:stretch>
        </p:blipFill>
        <p:spPr>
          <a:xfrm>
            <a:off x="3412105" y="728213"/>
            <a:ext cx="5367789" cy="4406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p:nvPr/>
        </p:nvSpPr>
        <p:spPr>
          <a:xfrm>
            <a:off x="225656" y="2162851"/>
            <a:ext cx="5202555" cy="3194680"/>
          </a:xfrm>
          <a:prstGeom prst="rect">
            <a:avLst/>
          </a:prstGeom>
          <a:noFill/>
          <a:ln>
            <a:noFill/>
          </a:ln>
        </p:spPr>
        <p:txBody>
          <a:bodyPr spcFirstLastPara="1" wrap="square" lIns="91425" tIns="45700" rIns="91425" bIns="45700" anchor="t" anchorCtr="0">
            <a:spAutoFit/>
          </a:bodyPr>
          <a:lstStyle/>
          <a:p>
            <a:pPr lvl="0" algn="just">
              <a:lnSpc>
                <a:spcPct val="140000"/>
              </a:lnSpc>
            </a:pPr>
            <a:r>
              <a:rPr lang="ru-RU" sz="1600" dirty="0">
                <a:solidFill>
                  <a:srgbClr val="0D1F22"/>
                </a:solidFill>
                <a:latin typeface="Avenir"/>
                <a:ea typeface="Avenir"/>
                <a:cs typeface="Avenir"/>
                <a:sym typeface="Avenir"/>
              </a:rPr>
              <a:t>     </a:t>
            </a:r>
            <a:r>
              <a:rPr lang="en-US" sz="1600" dirty="0">
                <a:solidFill>
                  <a:srgbClr val="0D1F22"/>
                </a:solidFill>
                <a:latin typeface="Avenir"/>
                <a:ea typeface="Avenir"/>
                <a:cs typeface="Avenir"/>
                <a:sym typeface="Avenir"/>
              </a:rPr>
              <a:t>We interpret remotely sensed data using a sound structural geological understanding to provide informed, integrated interpretations that can be directly applied to exploration targeting. </a:t>
            </a:r>
          </a:p>
          <a:p>
            <a:pPr lvl="0" algn="just">
              <a:lnSpc>
                <a:spcPct val="140000"/>
              </a:lnSpc>
            </a:pPr>
            <a:r>
              <a:rPr lang="en-US" sz="1600" dirty="0">
                <a:solidFill>
                  <a:srgbClr val="0D1F22"/>
                </a:solidFill>
                <a:latin typeface="Avenir"/>
                <a:ea typeface="Avenir"/>
                <a:cs typeface="Avenir"/>
                <a:sym typeface="Avenir"/>
              </a:rPr>
              <a:t>Specializing in process-driven conceptual models allows us to improve the understanding of your mineral targets. By using multiple data sets, our highly experienced geologists solve geological ambiguities not resolvable before.</a:t>
            </a:r>
          </a:p>
        </p:txBody>
      </p:sp>
      <p:sp>
        <p:nvSpPr>
          <p:cNvPr id="312" name="Google Shape;312;p12"/>
          <p:cNvSpPr txBox="1"/>
          <p:nvPr/>
        </p:nvSpPr>
        <p:spPr>
          <a:xfrm>
            <a:off x="2913158" y="1063506"/>
            <a:ext cx="5522329"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ea typeface="Avenir"/>
                <a:cs typeface="Avenir"/>
                <a:sym typeface="Avenir"/>
              </a:rPr>
              <a:t>REMOTE SENSING &amp; GEOPHYSICS</a:t>
            </a:r>
          </a:p>
        </p:txBody>
      </p:sp>
      <p:sp>
        <p:nvSpPr>
          <p:cNvPr id="6" name="Номер слайда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10</a:t>
            </a:fld>
            <a:endParaRPr lang="de-DE"/>
          </a:p>
        </p:txBody>
      </p:sp>
      <p:pic>
        <p:nvPicPr>
          <p:cNvPr id="12" name="Рисунок 11"/>
          <p:cNvPicPr>
            <a:picLocks noChangeAspect="1"/>
          </p:cNvPicPr>
          <p:nvPr/>
        </p:nvPicPr>
        <p:blipFill>
          <a:blip r:embed="rId3"/>
          <a:stretch>
            <a:fillRect/>
          </a:stretch>
        </p:blipFill>
        <p:spPr>
          <a:xfrm>
            <a:off x="85105" y="879182"/>
            <a:ext cx="12005139" cy="157549"/>
          </a:xfrm>
          <a:prstGeom prst="rect">
            <a:avLst/>
          </a:prstGeom>
        </p:spPr>
      </p:pic>
      <p:pic>
        <p:nvPicPr>
          <p:cNvPr id="13" name="Рисунок 12"/>
          <p:cNvPicPr>
            <a:picLocks noChangeAspect="1"/>
          </p:cNvPicPr>
          <p:nvPr/>
        </p:nvPicPr>
        <p:blipFill>
          <a:blip r:embed="rId4"/>
          <a:stretch>
            <a:fillRect/>
          </a:stretch>
        </p:blipFill>
        <p:spPr>
          <a:xfrm>
            <a:off x="184204" y="6214751"/>
            <a:ext cx="11871299" cy="155415"/>
          </a:xfrm>
          <a:prstGeom prst="rect">
            <a:avLst/>
          </a:prstGeom>
        </p:spPr>
      </p:pic>
      <p:sp>
        <p:nvSpPr>
          <p:cNvPr id="14" name="Google Shape;294;p10"/>
          <p:cNvSpPr txBox="1"/>
          <p:nvPr/>
        </p:nvSpPr>
        <p:spPr>
          <a:xfrm>
            <a:off x="543754" y="260571"/>
            <a:ext cx="6375020"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Mineral Exploration</a:t>
            </a:r>
          </a:p>
        </p:txBody>
      </p:sp>
      <p:pic>
        <p:nvPicPr>
          <p:cNvPr id="5" name="Рисунок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428211" y="1433347"/>
            <a:ext cx="4887725" cy="3070494"/>
          </a:xfrm>
          <a:prstGeom prst="rect">
            <a:avLst/>
          </a:prstGeom>
          <a:ln>
            <a:noFill/>
          </a:ln>
          <a:effectLst>
            <a:softEdge rad="112500"/>
          </a:effectLst>
        </p:spPr>
      </p:pic>
      <p:pic>
        <p:nvPicPr>
          <p:cNvPr id="7" name="Рисунок 6"/>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293603" y="3241834"/>
            <a:ext cx="4640894" cy="2969386"/>
          </a:xfrm>
          <a:prstGeom prst="rect">
            <a:avLst/>
          </a:prstGeom>
          <a:ln>
            <a:noFill/>
          </a:ln>
          <a:effectLst>
            <a:softEdge rad="112500"/>
          </a:effectLst>
        </p:spPr>
      </p:pic>
      <p:pic>
        <p:nvPicPr>
          <p:cNvPr id="2" name="Рисунок 1"/>
          <p:cNvPicPr>
            <a:picLocks noChangeAspect="1"/>
          </p:cNvPicPr>
          <p:nvPr/>
        </p:nvPicPr>
        <p:blipFill>
          <a:blip r:embed="rId9"/>
          <a:stretch>
            <a:fillRect/>
          </a:stretch>
        </p:blipFill>
        <p:spPr>
          <a:xfrm>
            <a:off x="8547058" y="1093771"/>
            <a:ext cx="3658762" cy="2531970"/>
          </a:xfrm>
          <a:prstGeom prst="rect">
            <a:avLst/>
          </a:prstGeom>
          <a:ln>
            <a:noFill/>
          </a:ln>
          <a:effectLst>
            <a:softEdge rad="112500"/>
          </a:effectLst>
        </p:spPr>
      </p:pic>
      <p:pic>
        <p:nvPicPr>
          <p:cNvPr id="15" name="Рисунок 14"/>
          <p:cNvPicPr>
            <a:picLocks noChangeAspect="1"/>
          </p:cNvPicPr>
          <p:nvPr/>
        </p:nvPicPr>
        <p:blipFill>
          <a:blip r:embed="rId10"/>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p:nvPr/>
        </p:nvSpPr>
        <p:spPr>
          <a:xfrm>
            <a:off x="162594" y="1262223"/>
            <a:ext cx="5305993" cy="4918229"/>
          </a:xfrm>
          <a:prstGeom prst="rect">
            <a:avLst/>
          </a:prstGeom>
          <a:noFill/>
          <a:ln>
            <a:noFill/>
          </a:ln>
        </p:spPr>
        <p:txBody>
          <a:bodyPr spcFirstLastPara="1" wrap="square" lIns="91425" tIns="45700" rIns="91425" bIns="45700" anchor="t" anchorCtr="0">
            <a:spAutoFit/>
          </a:bodyPr>
          <a:lstStyle/>
          <a:p>
            <a:pPr lvl="0" algn="just">
              <a:lnSpc>
                <a:spcPct val="140000"/>
              </a:lnSpc>
            </a:pPr>
            <a:r>
              <a:rPr lang="ru-RU" sz="1600" dirty="0">
                <a:solidFill>
                  <a:srgbClr val="0D1F22"/>
                </a:solidFill>
                <a:latin typeface="Avenir"/>
                <a:ea typeface="Avenir"/>
                <a:cs typeface="Avenir"/>
                <a:sym typeface="Avenir"/>
              </a:rPr>
              <a:t>     </a:t>
            </a:r>
            <a:r>
              <a:rPr lang="en-US" sz="1600" dirty="0">
                <a:solidFill>
                  <a:srgbClr val="0D1F22"/>
                </a:solidFill>
                <a:latin typeface="Avenir"/>
                <a:ea typeface="Avenir"/>
                <a:cs typeface="Avenir"/>
                <a:sym typeface="Avenir"/>
              </a:rPr>
              <a:t>Interpretation and targeting based on satellite spectral survey data using Sentinel-2 infrared [VNIR] and shortwave infrared [SWIR] satellite data for Cu-Co-Au exploration.</a:t>
            </a:r>
            <a:endParaRPr lang="ru-RU" sz="1600" dirty="0">
              <a:solidFill>
                <a:srgbClr val="0D1F22"/>
              </a:solidFill>
              <a:latin typeface="Avenir"/>
              <a:ea typeface="Avenir"/>
              <a:cs typeface="Avenir"/>
              <a:sym typeface="Avenir"/>
            </a:endParaRPr>
          </a:p>
          <a:p>
            <a:pPr lvl="0" algn="just">
              <a:lnSpc>
                <a:spcPct val="140000"/>
              </a:lnSpc>
            </a:pPr>
            <a:r>
              <a:rPr lang="en-US" sz="1600" dirty="0">
                <a:solidFill>
                  <a:srgbClr val="0D1F22"/>
                </a:solidFill>
                <a:latin typeface="Avenir"/>
                <a:ea typeface="Avenir"/>
                <a:cs typeface="Avenir"/>
                <a:sym typeface="Avenir"/>
              </a:rPr>
              <a:t>The data of the visible spectrum of the mineral is interpreted, then the correlation of a particular visible spectrum is compared with the data from the USDS mineral spectral data library. Using the data inversion method (similar to processing geophysical survey data), we obtain a model of a ready-made target for further exploration (</a:t>
            </a:r>
            <a:r>
              <a:rPr lang="en-US" sz="1600" dirty="0" err="1">
                <a:solidFill>
                  <a:srgbClr val="0D1F22"/>
                </a:solidFill>
                <a:latin typeface="Avenir"/>
                <a:ea typeface="Avenir"/>
                <a:cs typeface="Avenir"/>
                <a:sym typeface="Avenir"/>
              </a:rPr>
              <a:t>isosurface</a:t>
            </a:r>
            <a:r>
              <a:rPr lang="en-US" sz="1600" dirty="0">
                <a:solidFill>
                  <a:srgbClr val="0D1F22"/>
                </a:solidFill>
                <a:latin typeface="Avenir"/>
                <a:ea typeface="Avenir"/>
                <a:cs typeface="Avenir"/>
                <a:sym typeface="Avenir"/>
              </a:rPr>
              <a:t> of the proposed </a:t>
            </a:r>
            <a:r>
              <a:rPr lang="en-US" sz="1600" dirty="0" err="1">
                <a:solidFill>
                  <a:srgbClr val="0D1F22"/>
                </a:solidFill>
                <a:latin typeface="Avenir"/>
                <a:ea typeface="Avenir"/>
                <a:cs typeface="Avenir"/>
                <a:sym typeface="Avenir"/>
              </a:rPr>
              <a:t>mineralisation</a:t>
            </a:r>
            <a:r>
              <a:rPr lang="en-US" sz="1600" dirty="0">
                <a:solidFill>
                  <a:srgbClr val="0D1F22"/>
                </a:solidFill>
                <a:latin typeface="Avenir"/>
                <a:ea typeface="Avenir"/>
                <a:cs typeface="Avenir"/>
                <a:sym typeface="Avenir"/>
              </a:rPr>
              <a:t>), with more refined spatial and geometric characteristics, which greatly simplifies the identification of targets for exploration over large areas.</a:t>
            </a:r>
          </a:p>
        </p:txBody>
      </p:sp>
      <p:sp>
        <p:nvSpPr>
          <p:cNvPr id="312" name="Google Shape;312;p12"/>
          <p:cNvSpPr txBox="1"/>
          <p:nvPr/>
        </p:nvSpPr>
        <p:spPr>
          <a:xfrm>
            <a:off x="3043496" y="1021749"/>
            <a:ext cx="5522329"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ea typeface="Avenir"/>
                <a:cs typeface="Avenir"/>
                <a:sym typeface="Avenir"/>
              </a:rPr>
              <a:t>REMOTE SENSING &amp; GEOPHYSICS</a:t>
            </a:r>
          </a:p>
        </p:txBody>
      </p:sp>
      <p:sp>
        <p:nvSpPr>
          <p:cNvPr id="6" name="Номер слайда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11</a:t>
            </a:fld>
            <a:endParaRPr lang="de-DE"/>
          </a:p>
        </p:txBody>
      </p:sp>
      <p:pic>
        <p:nvPicPr>
          <p:cNvPr id="12" name="Рисунок 11"/>
          <p:cNvPicPr>
            <a:picLocks noChangeAspect="1"/>
          </p:cNvPicPr>
          <p:nvPr/>
        </p:nvPicPr>
        <p:blipFill>
          <a:blip r:embed="rId3"/>
          <a:stretch>
            <a:fillRect/>
          </a:stretch>
        </p:blipFill>
        <p:spPr>
          <a:xfrm>
            <a:off x="85105" y="879182"/>
            <a:ext cx="12005139" cy="157549"/>
          </a:xfrm>
          <a:prstGeom prst="rect">
            <a:avLst/>
          </a:prstGeom>
        </p:spPr>
      </p:pic>
      <p:pic>
        <p:nvPicPr>
          <p:cNvPr id="13" name="Рисунок 12"/>
          <p:cNvPicPr>
            <a:picLocks noChangeAspect="1"/>
          </p:cNvPicPr>
          <p:nvPr/>
        </p:nvPicPr>
        <p:blipFill>
          <a:blip r:embed="rId4"/>
          <a:stretch>
            <a:fillRect/>
          </a:stretch>
        </p:blipFill>
        <p:spPr>
          <a:xfrm>
            <a:off x="184204" y="6214751"/>
            <a:ext cx="11871299" cy="155415"/>
          </a:xfrm>
          <a:prstGeom prst="rect">
            <a:avLst/>
          </a:prstGeom>
        </p:spPr>
      </p:pic>
      <p:sp>
        <p:nvSpPr>
          <p:cNvPr id="14" name="Google Shape;294;p10"/>
          <p:cNvSpPr txBox="1"/>
          <p:nvPr/>
        </p:nvSpPr>
        <p:spPr>
          <a:xfrm>
            <a:off x="543754" y="260571"/>
            <a:ext cx="6375020"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Mineral Exploration</a:t>
            </a:r>
          </a:p>
        </p:txBody>
      </p:sp>
      <p:pic>
        <p:nvPicPr>
          <p:cNvPr id="15" name="Рисунок 14"/>
          <p:cNvPicPr>
            <a:picLocks noChangeAspect="1"/>
          </p:cNvPicPr>
          <p:nvPr/>
        </p:nvPicPr>
        <p:blipFill>
          <a:blip r:embed="rId5"/>
          <a:stretch>
            <a:fillRect/>
          </a:stretch>
        </p:blipFill>
        <p:spPr>
          <a:xfrm>
            <a:off x="10991719" y="92651"/>
            <a:ext cx="933500" cy="766054"/>
          </a:xfrm>
          <a:prstGeom prst="rect">
            <a:avLst/>
          </a:prstGeom>
          <a:ln>
            <a:noFill/>
          </a:ln>
          <a:effectLst>
            <a:softEdge rad="112500"/>
          </a:effectLst>
        </p:spPr>
      </p:pic>
      <p:pic>
        <p:nvPicPr>
          <p:cNvPr id="9" name="Рисунок 8"/>
          <p:cNvPicPr>
            <a:picLocks noChangeAspect="1"/>
          </p:cNvPicPr>
          <p:nvPr/>
        </p:nvPicPr>
        <p:blipFill>
          <a:blip r:embed="rId6"/>
          <a:stretch>
            <a:fillRect/>
          </a:stretch>
        </p:blipFill>
        <p:spPr>
          <a:xfrm>
            <a:off x="8104909" y="3361418"/>
            <a:ext cx="4087091" cy="2447247"/>
          </a:xfrm>
          <a:prstGeom prst="rect">
            <a:avLst/>
          </a:prstGeom>
          <a:ln>
            <a:noFill/>
          </a:ln>
          <a:effectLst>
            <a:softEdge rad="112500"/>
          </a:effectLst>
        </p:spPr>
      </p:pic>
      <p:pic>
        <p:nvPicPr>
          <p:cNvPr id="16" name="Рисунок 15"/>
          <p:cNvPicPr>
            <a:picLocks noChangeAspect="1"/>
          </p:cNvPicPr>
          <p:nvPr/>
        </p:nvPicPr>
        <p:blipFill>
          <a:blip r:embed="rId7"/>
          <a:stretch>
            <a:fillRect/>
          </a:stretch>
        </p:blipFill>
        <p:spPr>
          <a:xfrm>
            <a:off x="5365149" y="1504623"/>
            <a:ext cx="3713158" cy="2106742"/>
          </a:xfrm>
          <a:prstGeom prst="rect">
            <a:avLst/>
          </a:prstGeom>
          <a:ln>
            <a:noFill/>
          </a:ln>
          <a:effectLst>
            <a:softEdge rad="112500"/>
          </a:effectLst>
        </p:spPr>
      </p:pic>
      <p:pic>
        <p:nvPicPr>
          <p:cNvPr id="17" name="Рисунок 16"/>
          <p:cNvPicPr>
            <a:picLocks noChangeAspect="1"/>
          </p:cNvPicPr>
          <p:nvPr/>
        </p:nvPicPr>
        <p:blipFill>
          <a:blip r:embed="rId8"/>
          <a:stretch>
            <a:fillRect/>
          </a:stretch>
        </p:blipFill>
        <p:spPr>
          <a:xfrm>
            <a:off x="8430847" y="1262223"/>
            <a:ext cx="3761153" cy="2099195"/>
          </a:xfrm>
          <a:prstGeom prst="rect">
            <a:avLst/>
          </a:prstGeom>
          <a:ln>
            <a:noFill/>
          </a:ln>
          <a:effectLst>
            <a:softEdge rad="112500"/>
          </a:effectLst>
        </p:spPr>
      </p:pic>
      <p:pic>
        <p:nvPicPr>
          <p:cNvPr id="10" name="Рисунок 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Lst>
          </a:blip>
          <a:srcRect t="11589" r="36426"/>
          <a:stretch/>
        </p:blipFill>
        <p:spPr>
          <a:xfrm>
            <a:off x="5167888" y="3154702"/>
            <a:ext cx="3717886" cy="3093526"/>
          </a:xfrm>
          <a:prstGeom prst="rect">
            <a:avLst/>
          </a:prstGeom>
        </p:spPr>
      </p:pic>
    </p:spTree>
    <p:extLst>
      <p:ext uri="{BB962C8B-B14F-4D97-AF65-F5344CB8AC3E}">
        <p14:creationId xmlns:p14="http://schemas.microsoft.com/office/powerpoint/2010/main" val="299209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p:nvPr/>
        </p:nvSpPr>
        <p:spPr>
          <a:xfrm>
            <a:off x="57059" y="1351452"/>
            <a:ext cx="5202555" cy="4013366"/>
          </a:xfrm>
          <a:prstGeom prst="rect">
            <a:avLst/>
          </a:prstGeom>
          <a:noFill/>
          <a:ln>
            <a:noFill/>
          </a:ln>
        </p:spPr>
        <p:txBody>
          <a:bodyPr spcFirstLastPara="1" wrap="square" lIns="91425" tIns="45700" rIns="91425" bIns="45700" anchor="t" anchorCtr="0">
            <a:spAutoFit/>
          </a:bodyPr>
          <a:lstStyle/>
          <a:p>
            <a:pPr lvl="0" algn="just">
              <a:lnSpc>
                <a:spcPct val="140000"/>
              </a:lnSpc>
            </a:pPr>
            <a:r>
              <a:rPr lang="ru-RU" dirty="0">
                <a:solidFill>
                  <a:srgbClr val="0D1F22"/>
                </a:solidFill>
                <a:latin typeface="Avenir"/>
                <a:ea typeface="Avenir"/>
                <a:cs typeface="Avenir"/>
                <a:sym typeface="Avenir"/>
              </a:rPr>
              <a:t>        </a:t>
            </a:r>
            <a:r>
              <a:rPr lang="en-US" dirty="0">
                <a:solidFill>
                  <a:srgbClr val="0D1F22"/>
                </a:solidFill>
                <a:latin typeface="Avenir"/>
                <a:ea typeface="Avenir"/>
                <a:cs typeface="Avenir"/>
                <a:sym typeface="Avenir"/>
              </a:rPr>
              <a:t>In geophysics, many consider ground penetrating radar as an exploration tool/technique that only provides images at shallow depths. This opinion is absolutely true for most GPRs built on traditional architecture. However, we use the Loza-2N "</a:t>
            </a:r>
            <a:r>
              <a:rPr lang="en-US" dirty="0" err="1">
                <a:solidFill>
                  <a:srgbClr val="0D1F22"/>
                </a:solidFill>
                <a:latin typeface="Avenir"/>
                <a:ea typeface="Avenir"/>
                <a:cs typeface="Avenir"/>
                <a:sym typeface="Avenir"/>
              </a:rPr>
              <a:t>DeepGPR</a:t>
            </a:r>
            <a:r>
              <a:rPr lang="en-US" dirty="0">
                <a:solidFill>
                  <a:srgbClr val="0D1F22"/>
                </a:solidFill>
                <a:latin typeface="Avenir"/>
                <a:ea typeface="Avenir"/>
                <a:cs typeface="Avenir"/>
                <a:sym typeface="Avenir"/>
              </a:rPr>
              <a:t>" low-frequency georadar, which implements and develops low-frequency solutions and principles that allow us to obtain data from depths of hundreds of </a:t>
            </a:r>
            <a:r>
              <a:rPr lang="en-US" dirty="0" err="1">
                <a:solidFill>
                  <a:srgbClr val="0D1F22"/>
                </a:solidFill>
                <a:latin typeface="Avenir"/>
                <a:ea typeface="Avenir"/>
                <a:cs typeface="Avenir"/>
                <a:sym typeface="Avenir"/>
              </a:rPr>
              <a:t>meters.In</a:t>
            </a:r>
            <a:r>
              <a:rPr lang="en-US" dirty="0">
                <a:solidFill>
                  <a:srgbClr val="0D1F22"/>
                </a:solidFill>
                <a:latin typeface="Avenir"/>
                <a:ea typeface="Avenir"/>
                <a:cs typeface="Avenir"/>
                <a:sym typeface="Avenir"/>
              </a:rPr>
              <a:t> order to reduce the risks of geological exploration work, as well as reduce the cost of geological exploration work, our company proposes to use a geophysical exploration method based on the method of high-resolution electromagnetic waves (15-50 MHz) to obtain a refined section, determine the geometry of the main geological structures, ore veins and stockworks.</a:t>
            </a:r>
            <a:endParaRPr dirty="0"/>
          </a:p>
        </p:txBody>
      </p:sp>
      <p:sp>
        <p:nvSpPr>
          <p:cNvPr id="312" name="Google Shape;312;p12"/>
          <p:cNvSpPr txBox="1"/>
          <p:nvPr/>
        </p:nvSpPr>
        <p:spPr>
          <a:xfrm>
            <a:off x="2970249" y="1069729"/>
            <a:ext cx="5522329"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sym typeface="Avenir"/>
              </a:rPr>
              <a:t>GPR PROFILING</a:t>
            </a:r>
            <a:endParaRPr b="1" dirty="0">
              <a:solidFill>
                <a:schemeClr val="accent4">
                  <a:lumMod val="50000"/>
                </a:schemeClr>
              </a:solidFill>
            </a:endParaRPr>
          </a:p>
        </p:txBody>
      </p:sp>
      <p:sp>
        <p:nvSpPr>
          <p:cNvPr id="6" name="Номер слайда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12</a:t>
            </a:fld>
            <a:endParaRPr lang="de-DE"/>
          </a:p>
        </p:txBody>
      </p:sp>
      <p:pic>
        <p:nvPicPr>
          <p:cNvPr id="12" name="Рисунок 11"/>
          <p:cNvPicPr>
            <a:picLocks noChangeAspect="1"/>
          </p:cNvPicPr>
          <p:nvPr/>
        </p:nvPicPr>
        <p:blipFill>
          <a:blip r:embed="rId3"/>
          <a:stretch>
            <a:fillRect/>
          </a:stretch>
        </p:blipFill>
        <p:spPr>
          <a:xfrm>
            <a:off x="85105" y="879182"/>
            <a:ext cx="12005139" cy="157549"/>
          </a:xfrm>
          <a:prstGeom prst="rect">
            <a:avLst/>
          </a:prstGeom>
        </p:spPr>
      </p:pic>
      <p:pic>
        <p:nvPicPr>
          <p:cNvPr id="13" name="Рисунок 12"/>
          <p:cNvPicPr>
            <a:picLocks noChangeAspect="1"/>
          </p:cNvPicPr>
          <p:nvPr/>
        </p:nvPicPr>
        <p:blipFill>
          <a:blip r:embed="rId4"/>
          <a:stretch>
            <a:fillRect/>
          </a:stretch>
        </p:blipFill>
        <p:spPr>
          <a:xfrm>
            <a:off x="85105" y="6236192"/>
            <a:ext cx="11871299" cy="155415"/>
          </a:xfrm>
          <a:prstGeom prst="rect">
            <a:avLst/>
          </a:prstGeom>
        </p:spPr>
      </p:pic>
      <p:sp>
        <p:nvSpPr>
          <p:cNvPr id="14" name="Google Shape;294;p10"/>
          <p:cNvSpPr txBox="1"/>
          <p:nvPr/>
        </p:nvSpPr>
        <p:spPr>
          <a:xfrm>
            <a:off x="581592" y="256041"/>
            <a:ext cx="6375020"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Mineral Exploration</a:t>
            </a:r>
          </a:p>
        </p:txBody>
      </p:sp>
      <p:pic>
        <p:nvPicPr>
          <p:cNvPr id="8" name="Рисунок 7"/>
          <p:cNvPicPr>
            <a:picLocks noChangeAspect="1"/>
          </p:cNvPicPr>
          <p:nvPr/>
        </p:nvPicPr>
        <p:blipFill>
          <a:blip r:embed="rId5">
            <a:extLst>
              <a:ext uri="{BEBA8EAE-BF5A-486C-A8C5-ECC9F3942E4B}">
                <a14:imgProps xmlns:a14="http://schemas.microsoft.com/office/drawing/2010/main">
                  <a14:imgLayer r:embed="rId6">
                    <a14:imgEffect>
                      <a14:backgroundRemoval t="1817" b="95459" l="3166" r="96734"/>
                    </a14:imgEffect>
                  </a14:imgLayer>
                </a14:imgProps>
              </a:ext>
              <a:ext uri="{28A0092B-C50C-407E-A947-70E740481C1C}">
                <a14:useLocalDpi xmlns:a14="http://schemas.microsoft.com/office/drawing/2010/main" val="0"/>
              </a:ext>
            </a:extLst>
          </a:blip>
          <a:stretch>
            <a:fillRect/>
          </a:stretch>
        </p:blipFill>
        <p:spPr>
          <a:xfrm>
            <a:off x="6015402" y="2875856"/>
            <a:ext cx="5995564" cy="3317145"/>
          </a:xfrm>
          <a:prstGeom prst="rect">
            <a:avLst/>
          </a:prstGeom>
        </p:spPr>
      </p:pic>
      <p:pic>
        <p:nvPicPr>
          <p:cNvPr id="9" name="Рисунок 8"/>
          <p:cNvPicPr>
            <a:picLocks noChangeAspect="1"/>
          </p:cNvPicPr>
          <p:nvPr/>
        </p:nvPicPr>
        <p:blipFill>
          <a:blip r:embed="rId7">
            <a:extLst>
              <a:ext uri="{BEBA8EAE-BF5A-486C-A8C5-ECC9F3942E4B}">
                <a14:imgProps xmlns:a14="http://schemas.microsoft.com/office/drawing/2010/main">
                  <a14:imgLayer r:embed="rId8">
                    <a14:imgEffect>
                      <a14:backgroundRemoval t="933" b="100000" l="0" r="100000"/>
                    </a14:imgEffect>
                  </a14:imgLayer>
                </a14:imgProps>
              </a:ext>
              <a:ext uri="{28A0092B-C50C-407E-A947-70E740481C1C}">
                <a14:useLocalDpi xmlns:a14="http://schemas.microsoft.com/office/drawing/2010/main" val="0"/>
              </a:ext>
            </a:extLst>
          </a:blip>
          <a:stretch>
            <a:fillRect/>
          </a:stretch>
        </p:blipFill>
        <p:spPr>
          <a:xfrm>
            <a:off x="6932388" y="1279335"/>
            <a:ext cx="4609987" cy="2086953"/>
          </a:xfrm>
          <a:prstGeom prst="rect">
            <a:avLst/>
          </a:prstGeom>
          <a:ln>
            <a:noFill/>
          </a:ln>
          <a:effectLst>
            <a:softEdge rad="112500"/>
          </a:effectLst>
        </p:spPr>
      </p:pic>
      <p:pic>
        <p:nvPicPr>
          <p:cNvPr id="16" name="Рисунок 15"/>
          <p:cNvPicPr>
            <a:picLocks noChangeAspect="1"/>
          </p:cNvPicPr>
          <p:nvPr/>
        </p:nvPicPr>
        <p:blipFill>
          <a:blip r:embed="rId9">
            <a:extLst>
              <a:ext uri="{BEBA8EAE-BF5A-486C-A8C5-ECC9F3942E4B}">
                <a14:imgProps xmlns:a14="http://schemas.microsoft.com/office/drawing/2010/main">
                  <a14:imgLayer r:embed="rId10">
                    <a14:imgEffect>
                      <a14:backgroundRemoval t="10000" b="100000" l="0" r="100000"/>
                    </a14:imgEffect>
                  </a14:imgLayer>
                </a14:imgProps>
              </a:ext>
            </a:extLst>
          </a:blip>
          <a:stretch>
            <a:fillRect/>
          </a:stretch>
        </p:blipFill>
        <p:spPr>
          <a:xfrm>
            <a:off x="5515825" y="1744633"/>
            <a:ext cx="3985326" cy="2597179"/>
          </a:xfrm>
          <a:prstGeom prst="rect">
            <a:avLst/>
          </a:prstGeom>
          <a:ln>
            <a:noFill/>
          </a:ln>
          <a:effectLst>
            <a:softEdge rad="112500"/>
          </a:effectLst>
        </p:spPr>
      </p:pic>
      <p:pic>
        <p:nvPicPr>
          <p:cNvPr id="15" name="Рисунок 14"/>
          <p:cNvPicPr>
            <a:picLocks noChangeAspect="1"/>
          </p:cNvPicPr>
          <p:nvPr/>
        </p:nvPicPr>
        <p:blipFill>
          <a:blip r:embed="rId11"/>
          <a:stretch>
            <a:fillRect/>
          </a:stretch>
        </p:blipFill>
        <p:spPr>
          <a:xfrm>
            <a:off x="10991719" y="92651"/>
            <a:ext cx="933500" cy="766054"/>
          </a:xfrm>
          <a:prstGeom prst="rect">
            <a:avLst/>
          </a:prstGeom>
          <a:ln>
            <a:noFill/>
          </a:ln>
          <a:effectLst>
            <a:softEdge rad="112500"/>
          </a:effectLst>
        </p:spPr>
      </p:pic>
    </p:spTree>
    <p:extLst>
      <p:ext uri="{BB962C8B-B14F-4D97-AF65-F5344CB8AC3E}">
        <p14:creationId xmlns:p14="http://schemas.microsoft.com/office/powerpoint/2010/main" val="103286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cxnSp>
        <p:nvCxnSpPr>
          <p:cNvPr id="348" name="Google Shape;348;p14"/>
          <p:cNvCxnSpPr/>
          <p:nvPr/>
        </p:nvCxnSpPr>
        <p:spPr>
          <a:xfrm flipH="1">
            <a:off x="6667253" y="4468546"/>
            <a:ext cx="484418" cy="368323"/>
          </a:xfrm>
          <a:prstGeom prst="straightConnector1">
            <a:avLst/>
          </a:prstGeom>
          <a:noFill/>
          <a:ln w="63500" cap="flat" cmpd="sng">
            <a:solidFill>
              <a:srgbClr val="F5B436"/>
            </a:solidFill>
            <a:prstDash val="solid"/>
            <a:miter lim="800000"/>
            <a:headEnd type="none" w="sm" len="sm"/>
            <a:tailEnd type="none" w="sm" len="sm"/>
          </a:ln>
        </p:spPr>
      </p:cxnSp>
      <p:sp>
        <p:nvSpPr>
          <p:cNvPr id="349" name="Google Shape;349;p14"/>
          <p:cNvSpPr txBox="1"/>
          <p:nvPr/>
        </p:nvSpPr>
        <p:spPr>
          <a:xfrm>
            <a:off x="5098698" y="1264167"/>
            <a:ext cx="1994605" cy="400110"/>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ea typeface="Avenir"/>
                <a:cs typeface="Avenir"/>
                <a:sym typeface="Avenir"/>
              </a:rPr>
              <a:t>SERVICES </a:t>
            </a:r>
          </a:p>
        </p:txBody>
      </p:sp>
      <p:sp>
        <p:nvSpPr>
          <p:cNvPr id="350" name="Google Shape;350;p14"/>
          <p:cNvSpPr txBox="1"/>
          <p:nvPr/>
        </p:nvSpPr>
        <p:spPr>
          <a:xfrm rot="-5400000">
            <a:off x="-17958" y="3049252"/>
            <a:ext cx="1994605" cy="369291"/>
          </a:xfrm>
          <a:prstGeom prst="rect">
            <a:avLst/>
          </a:prstGeom>
          <a:noFill/>
          <a:ln>
            <a:noFill/>
          </a:ln>
        </p:spPr>
        <p:txBody>
          <a:bodyPr spcFirstLastPara="1" wrap="square" lIns="91425" tIns="45700" rIns="91425" bIns="45700" anchor="t" anchorCtr="0">
            <a:spAutoFit/>
          </a:bodyPr>
          <a:lstStyle/>
          <a:p>
            <a:pPr lvl="0" algn="ctr"/>
            <a:r>
              <a:rPr lang="en-US" sz="1800" dirty="0">
                <a:solidFill>
                  <a:schemeClr val="accent2">
                    <a:lumMod val="50000"/>
                  </a:schemeClr>
                </a:solidFill>
                <a:latin typeface="Avenir"/>
                <a:ea typeface="Avenir"/>
                <a:cs typeface="Avenir"/>
                <a:sym typeface="Avenir"/>
              </a:rPr>
              <a:t>Portfolio</a:t>
            </a:r>
          </a:p>
        </p:txBody>
      </p:sp>
      <p:sp>
        <p:nvSpPr>
          <p:cNvPr id="351" name="Google Shape;351;p14"/>
          <p:cNvSpPr txBox="1"/>
          <p:nvPr/>
        </p:nvSpPr>
        <p:spPr>
          <a:xfrm>
            <a:off x="1523995" y="2096780"/>
            <a:ext cx="4341399" cy="1815841"/>
          </a:xfrm>
          <a:prstGeom prst="rect">
            <a:avLst/>
          </a:prstGeom>
          <a:noFill/>
          <a:ln>
            <a:noFill/>
          </a:ln>
        </p:spPr>
        <p:txBody>
          <a:bodyPr spcFirstLastPara="1" wrap="square" lIns="91425" tIns="45700" rIns="91425" bIns="45700" anchor="t" anchorCtr="0">
            <a:spAutoFit/>
          </a:bodyPr>
          <a:lstStyle/>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Mining Project Estimation</a:t>
            </a:r>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Mine Engineering</a:t>
            </a:r>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Mine Waste Management</a:t>
            </a:r>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Extractive Metallurgy &amp; Mineral</a:t>
            </a:r>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Project Management</a:t>
            </a:r>
          </a:p>
        </p:txBody>
      </p:sp>
      <p:sp>
        <p:nvSpPr>
          <p:cNvPr id="352" name="Google Shape;352;p14"/>
          <p:cNvSpPr txBox="1"/>
          <p:nvPr/>
        </p:nvSpPr>
        <p:spPr>
          <a:xfrm rot="-5400000">
            <a:off x="5184223" y="3215423"/>
            <a:ext cx="1994605" cy="338514"/>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accent2">
                    <a:lumMod val="50000"/>
                  </a:schemeClr>
                </a:solidFill>
                <a:latin typeface="Avenir"/>
                <a:ea typeface="Avenir"/>
                <a:cs typeface="Avenir"/>
                <a:sym typeface="Avenir"/>
              </a:rPr>
              <a:t>Techniques</a:t>
            </a:r>
            <a:endParaRPr sz="1600" dirty="0">
              <a:solidFill>
                <a:schemeClr val="accent2">
                  <a:lumMod val="50000"/>
                </a:schemeClr>
              </a:solidFill>
            </a:endParaRPr>
          </a:p>
        </p:txBody>
      </p:sp>
      <p:sp>
        <p:nvSpPr>
          <p:cNvPr id="353" name="Google Shape;353;p14"/>
          <p:cNvSpPr/>
          <p:nvPr/>
        </p:nvSpPr>
        <p:spPr>
          <a:xfrm>
            <a:off x="6866396" y="2136080"/>
            <a:ext cx="5189107" cy="2160551"/>
          </a:xfrm>
          <a:prstGeom prst="rect">
            <a:avLst/>
          </a:prstGeom>
          <a:noFill/>
          <a:ln>
            <a:noFill/>
          </a:ln>
        </p:spPr>
        <p:txBody>
          <a:bodyPr spcFirstLastPara="1" wrap="square" lIns="91425" tIns="45700" rIns="91425" bIns="45700" anchor="t" anchorCtr="0">
            <a:spAutoFit/>
          </a:bodyPr>
          <a:lstStyle/>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Mining &amp; engineering studies (concept to feasibility)</a:t>
            </a:r>
            <a:endParaRPr lang="en-US" sz="1600" dirty="0"/>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Reserve assessment reviews </a:t>
            </a:r>
            <a:endParaRPr lang="en-US" sz="1600" dirty="0"/>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Mine optimization, scheduling &amp; design</a:t>
            </a:r>
            <a:endParaRPr lang="en-US" sz="1600" dirty="0"/>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Ore Reserve estimation &amp; reporting </a:t>
            </a:r>
            <a:endParaRPr lang="en-US" sz="1600" dirty="0"/>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Grade control &amp; reconciliation </a:t>
            </a:r>
            <a:endParaRPr lang="en-US" sz="1600" dirty="0"/>
          </a:p>
          <a:p>
            <a:pPr marL="285750" lvl="0" indent="-285750">
              <a:lnSpc>
                <a:spcPct val="140000"/>
              </a:lnSpc>
              <a:buClr>
                <a:schemeClr val="dk1"/>
              </a:buClr>
              <a:buSzPts val="1600"/>
              <a:buFont typeface="Arial"/>
              <a:buChar char="•"/>
            </a:pPr>
            <a:r>
              <a:rPr lang="en-US" sz="1600" dirty="0">
                <a:solidFill>
                  <a:schemeClr val="dk1"/>
                </a:solidFill>
                <a:latin typeface="Avenir"/>
                <a:ea typeface="Avenir"/>
                <a:cs typeface="Avenir"/>
                <a:sym typeface="Avenir"/>
              </a:rPr>
              <a:t>SW: </a:t>
            </a:r>
            <a:r>
              <a:rPr lang="en-US" sz="1600" dirty="0" err="1">
                <a:solidFill>
                  <a:schemeClr val="dk1"/>
                </a:solidFill>
                <a:latin typeface="Avenir"/>
                <a:ea typeface="Avenir"/>
                <a:cs typeface="Avenir"/>
                <a:sym typeface="Avenir"/>
              </a:rPr>
              <a:t>Micromine</a:t>
            </a:r>
            <a:r>
              <a:rPr lang="en-US" sz="1600" dirty="0">
                <a:solidFill>
                  <a:schemeClr val="dk1"/>
                </a:solidFill>
                <a:latin typeface="Avenir"/>
                <a:ea typeface="Avenir"/>
                <a:cs typeface="Avenir"/>
                <a:sym typeface="Avenir"/>
              </a:rPr>
              <a:t>, </a:t>
            </a:r>
            <a:r>
              <a:rPr lang="en-US" sz="1600" dirty="0" err="1">
                <a:solidFill>
                  <a:schemeClr val="dk1"/>
                </a:solidFill>
                <a:latin typeface="Avenir"/>
                <a:ea typeface="Avenir"/>
                <a:cs typeface="Avenir"/>
                <a:sym typeface="Avenir"/>
              </a:rPr>
              <a:t>Geovia</a:t>
            </a:r>
            <a:r>
              <a:rPr lang="en-US" sz="1600" dirty="0">
                <a:solidFill>
                  <a:schemeClr val="dk1"/>
                </a:solidFill>
                <a:latin typeface="Avenir"/>
                <a:ea typeface="Avenir"/>
                <a:cs typeface="Avenir"/>
                <a:sym typeface="Avenir"/>
              </a:rPr>
              <a:t>, </a:t>
            </a:r>
            <a:r>
              <a:rPr lang="en-US" sz="1600" dirty="0" err="1">
                <a:solidFill>
                  <a:schemeClr val="dk1"/>
                </a:solidFill>
                <a:latin typeface="Avenir"/>
                <a:ea typeface="Avenir"/>
                <a:cs typeface="Avenir"/>
                <a:sym typeface="Avenir"/>
              </a:rPr>
              <a:t>Surpac</a:t>
            </a:r>
            <a:endParaRPr lang="en-US" sz="1600" dirty="0">
              <a:solidFill>
                <a:schemeClr val="dk1"/>
              </a:solidFill>
              <a:latin typeface="Avenir"/>
              <a:ea typeface="Avenir"/>
              <a:cs typeface="Avenir"/>
              <a:sym typeface="Avenir"/>
            </a:endParaRPr>
          </a:p>
        </p:txBody>
      </p:sp>
      <p:pic>
        <p:nvPicPr>
          <p:cNvPr id="354" name="Google Shape;354;p14"/>
          <p:cNvPicPr preferRelativeResize="0"/>
          <p:nvPr/>
        </p:nvPicPr>
        <p:blipFill rotWithShape="1">
          <a:blip r:embed="rId3">
            <a:alphaModFix/>
          </a:blip>
          <a:srcRect l="21696" t="61847" r="13274" b="8844"/>
          <a:stretch/>
        </p:blipFill>
        <p:spPr>
          <a:xfrm>
            <a:off x="793831" y="4567203"/>
            <a:ext cx="5724910" cy="1448108"/>
          </a:xfrm>
          <a:prstGeom prst="rect">
            <a:avLst/>
          </a:prstGeom>
          <a:noFill/>
          <a:ln>
            <a:noFill/>
          </a:ln>
        </p:spPr>
      </p:pic>
      <p:pic>
        <p:nvPicPr>
          <p:cNvPr id="355" name="Google Shape;355;p14"/>
          <p:cNvPicPr preferRelativeResize="0"/>
          <p:nvPr/>
        </p:nvPicPr>
        <p:blipFill rotWithShape="1">
          <a:blip r:embed="rId3">
            <a:alphaModFix/>
          </a:blip>
          <a:srcRect l="25656" t="40365" r="20720" b="41207"/>
          <a:stretch/>
        </p:blipFill>
        <p:spPr>
          <a:xfrm>
            <a:off x="6747016" y="5014090"/>
            <a:ext cx="4696651" cy="987212"/>
          </a:xfrm>
          <a:prstGeom prst="rect">
            <a:avLst/>
          </a:prstGeom>
          <a:noFill/>
          <a:ln>
            <a:noFill/>
          </a:ln>
        </p:spPr>
      </p:pic>
      <p:cxnSp>
        <p:nvCxnSpPr>
          <p:cNvPr id="356" name="Google Shape;356;p14"/>
          <p:cNvCxnSpPr/>
          <p:nvPr/>
        </p:nvCxnSpPr>
        <p:spPr>
          <a:xfrm flipH="1">
            <a:off x="1233863" y="4057728"/>
            <a:ext cx="484418" cy="368323"/>
          </a:xfrm>
          <a:prstGeom prst="straightConnector1">
            <a:avLst/>
          </a:prstGeom>
          <a:noFill/>
          <a:ln w="63500" cap="flat" cmpd="sng">
            <a:solidFill>
              <a:srgbClr val="F5B436"/>
            </a:solidFill>
            <a:prstDash val="solid"/>
            <a:miter lim="800000"/>
            <a:headEnd type="none" w="sm" len="sm"/>
            <a:tailEnd type="none" w="sm" len="sm"/>
          </a:ln>
        </p:spPr>
      </p:cxnSp>
      <p:cxnSp>
        <p:nvCxnSpPr>
          <p:cNvPr id="357" name="Google Shape;357;p14"/>
          <p:cNvCxnSpPr/>
          <p:nvPr/>
        </p:nvCxnSpPr>
        <p:spPr>
          <a:xfrm>
            <a:off x="1242739" y="2048139"/>
            <a:ext cx="12536" cy="2392155"/>
          </a:xfrm>
          <a:prstGeom prst="straightConnector1">
            <a:avLst/>
          </a:prstGeom>
          <a:noFill/>
          <a:ln w="63500" cap="flat" cmpd="sng">
            <a:solidFill>
              <a:srgbClr val="324BB1"/>
            </a:solidFill>
            <a:prstDash val="solid"/>
            <a:miter lim="800000"/>
            <a:headEnd type="none" w="sm" len="sm"/>
            <a:tailEnd type="none" w="sm" len="sm"/>
          </a:ln>
        </p:spPr>
      </p:cxnSp>
      <p:cxnSp>
        <p:nvCxnSpPr>
          <p:cNvPr id="358" name="Google Shape;358;p14"/>
          <p:cNvCxnSpPr/>
          <p:nvPr/>
        </p:nvCxnSpPr>
        <p:spPr>
          <a:xfrm rot="10800000">
            <a:off x="695325" y="4429956"/>
            <a:ext cx="5940425" cy="0"/>
          </a:xfrm>
          <a:prstGeom prst="straightConnector1">
            <a:avLst/>
          </a:prstGeom>
          <a:noFill/>
          <a:ln w="63500" cap="flat" cmpd="sng">
            <a:solidFill>
              <a:srgbClr val="324BB1"/>
            </a:solidFill>
            <a:prstDash val="solid"/>
            <a:miter lim="800000"/>
            <a:headEnd type="none" w="sm" len="sm"/>
            <a:tailEnd type="none" w="sm" len="sm"/>
          </a:ln>
        </p:spPr>
      </p:cxnSp>
      <p:cxnSp>
        <p:nvCxnSpPr>
          <p:cNvPr id="359" name="Google Shape;359;p14"/>
          <p:cNvCxnSpPr/>
          <p:nvPr/>
        </p:nvCxnSpPr>
        <p:spPr>
          <a:xfrm>
            <a:off x="6644531" y="2060575"/>
            <a:ext cx="0" cy="3941278"/>
          </a:xfrm>
          <a:prstGeom prst="straightConnector1">
            <a:avLst/>
          </a:prstGeom>
          <a:noFill/>
          <a:ln w="63500" cap="flat" cmpd="sng">
            <a:solidFill>
              <a:srgbClr val="324BB1"/>
            </a:solidFill>
            <a:prstDash val="solid"/>
            <a:miter lim="800000"/>
            <a:headEnd type="none" w="sm" len="sm"/>
            <a:tailEnd type="none" w="sm" len="sm"/>
          </a:ln>
        </p:spPr>
      </p:cxnSp>
      <p:cxnSp>
        <p:nvCxnSpPr>
          <p:cNvPr id="360" name="Google Shape;360;p14"/>
          <p:cNvCxnSpPr/>
          <p:nvPr/>
        </p:nvCxnSpPr>
        <p:spPr>
          <a:xfrm rot="10800000">
            <a:off x="6644531" y="4864172"/>
            <a:ext cx="4852144" cy="0"/>
          </a:xfrm>
          <a:prstGeom prst="straightConnector1">
            <a:avLst/>
          </a:prstGeom>
          <a:noFill/>
          <a:ln w="63500" cap="flat" cmpd="sng">
            <a:solidFill>
              <a:srgbClr val="324BB1"/>
            </a:solidFill>
            <a:prstDash val="solid"/>
            <a:miter lim="800000"/>
            <a:headEnd type="none" w="sm" len="sm"/>
            <a:tailEnd type="none" w="sm" len="sm"/>
          </a:ln>
        </p:spPr>
      </p:cxnSp>
      <p:sp>
        <p:nvSpPr>
          <p:cNvPr id="361" name="Google Shape;361;p14"/>
          <p:cNvSpPr txBox="1"/>
          <p:nvPr/>
        </p:nvSpPr>
        <p:spPr>
          <a:xfrm>
            <a:off x="283142" y="307897"/>
            <a:ext cx="5928652"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3200" b="1" dirty="0">
                <a:solidFill>
                  <a:schemeClr val="accent4">
                    <a:lumMod val="50000"/>
                  </a:schemeClr>
                </a:solidFill>
                <a:latin typeface="Avenir"/>
                <a:ea typeface="Avenir"/>
                <a:cs typeface="Avenir"/>
                <a:sym typeface="Avenir"/>
              </a:rPr>
              <a:t>Mining</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13</a:t>
            </a:fld>
            <a:endParaRPr lang="de-DE"/>
          </a:p>
        </p:txBody>
      </p:sp>
      <p:pic>
        <p:nvPicPr>
          <p:cNvPr id="21" name="Рисунок 20"/>
          <p:cNvPicPr>
            <a:picLocks noChangeAspect="1"/>
          </p:cNvPicPr>
          <p:nvPr/>
        </p:nvPicPr>
        <p:blipFill>
          <a:blip r:embed="rId4"/>
          <a:stretch>
            <a:fillRect/>
          </a:stretch>
        </p:blipFill>
        <p:spPr>
          <a:xfrm>
            <a:off x="93430" y="879251"/>
            <a:ext cx="12005139" cy="157549"/>
          </a:xfrm>
          <a:prstGeom prst="rect">
            <a:avLst/>
          </a:prstGeom>
        </p:spPr>
      </p:pic>
      <p:pic>
        <p:nvPicPr>
          <p:cNvPr id="22" name="Рисунок 21"/>
          <p:cNvPicPr>
            <a:picLocks noChangeAspect="1"/>
          </p:cNvPicPr>
          <p:nvPr/>
        </p:nvPicPr>
        <p:blipFill>
          <a:blip r:embed="rId5"/>
          <a:stretch>
            <a:fillRect/>
          </a:stretch>
        </p:blipFill>
        <p:spPr>
          <a:xfrm>
            <a:off x="184204" y="6214751"/>
            <a:ext cx="11871299" cy="155415"/>
          </a:xfrm>
          <a:prstGeom prst="rect">
            <a:avLst/>
          </a:prstGeom>
        </p:spPr>
      </p:pic>
      <p:pic>
        <p:nvPicPr>
          <p:cNvPr id="23" name="Рисунок 22"/>
          <p:cNvPicPr>
            <a:picLocks noChangeAspect="1"/>
          </p:cNvPicPr>
          <p:nvPr/>
        </p:nvPicPr>
        <p:blipFill>
          <a:blip r:embed="rId6"/>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15"/>
          <p:cNvSpPr txBox="1"/>
          <p:nvPr/>
        </p:nvSpPr>
        <p:spPr>
          <a:xfrm>
            <a:off x="6122659" y="1594236"/>
            <a:ext cx="5825981" cy="4293443"/>
          </a:xfrm>
          <a:prstGeom prst="rect">
            <a:avLst/>
          </a:prstGeom>
          <a:noFill/>
          <a:ln>
            <a:noFill/>
          </a:ln>
        </p:spPr>
        <p:txBody>
          <a:bodyPr spcFirstLastPara="1" wrap="square" lIns="91425" tIns="45700" rIns="91425" bIns="45700" anchor="t" anchorCtr="0">
            <a:spAutoFit/>
          </a:bodyPr>
          <a:lstStyle/>
          <a:p>
            <a:pPr lvl="0" algn="just">
              <a:lnSpc>
                <a:spcPct val="140000"/>
              </a:lnSpc>
            </a:pPr>
            <a:r>
              <a:rPr lang="ru-RU" sz="1500" dirty="0">
                <a:solidFill>
                  <a:schemeClr val="dk1"/>
                </a:solidFill>
                <a:latin typeface="Avenir"/>
                <a:ea typeface="Avenir"/>
                <a:cs typeface="Avenir"/>
                <a:sym typeface="Avenir"/>
              </a:rPr>
              <a:t>       </a:t>
            </a:r>
            <a:r>
              <a:rPr lang="en-US" sz="1500" dirty="0">
                <a:solidFill>
                  <a:schemeClr val="dk1"/>
                </a:solidFill>
                <a:latin typeface="Avenir"/>
                <a:ea typeface="Avenir"/>
                <a:cs typeface="Avenir"/>
                <a:sym typeface="Avenir"/>
              </a:rPr>
              <a:t>Our expert team is backed by decades of senior level experience – as executives, managers, operators and technical specialists. We draw on this experience and knowledge to add value to your mining project in the following keyways:</a:t>
            </a:r>
          </a:p>
          <a:p>
            <a:pPr lvl="0" algn="just">
              <a:lnSpc>
                <a:spcPct val="140000"/>
              </a:lnSpc>
            </a:pPr>
            <a:endParaRPr lang="en-US" sz="1500" dirty="0">
              <a:solidFill>
                <a:schemeClr val="dk1"/>
              </a:solidFill>
              <a:latin typeface="Avenir"/>
              <a:ea typeface="Avenir"/>
              <a:cs typeface="Avenir"/>
              <a:sym typeface="Avenir"/>
            </a:endParaRPr>
          </a:p>
          <a:p>
            <a:pPr lvl="0" algn="just">
              <a:lnSpc>
                <a:spcPct val="140000"/>
              </a:lnSpc>
            </a:pPr>
            <a:r>
              <a:rPr lang="en-US" sz="1500" dirty="0">
                <a:solidFill>
                  <a:schemeClr val="dk1"/>
                </a:solidFill>
                <a:latin typeface="Avenir"/>
                <a:ea typeface="Avenir"/>
                <a:cs typeface="Avenir"/>
                <a:sym typeface="Avenir"/>
              </a:rPr>
              <a:t>Delivering results that satisfy the technical diligence requirements of investors, so they can make investment decisions.</a:t>
            </a:r>
          </a:p>
          <a:p>
            <a:pPr lvl="0" algn="just">
              <a:lnSpc>
                <a:spcPct val="140000"/>
              </a:lnSpc>
            </a:pPr>
            <a:r>
              <a:rPr lang="en-US" sz="1500" dirty="0">
                <a:solidFill>
                  <a:schemeClr val="dk1"/>
                </a:solidFill>
                <a:latin typeface="Avenir"/>
                <a:ea typeface="Avenir"/>
                <a:cs typeface="Avenir"/>
                <a:sym typeface="Avenir"/>
              </a:rPr>
              <a:t>Adopting an integrated approach, by working closely with geologists and other technical experts, to ensure solutions are practical and effective.</a:t>
            </a:r>
          </a:p>
          <a:p>
            <a:pPr lvl="0" algn="just">
              <a:lnSpc>
                <a:spcPct val="140000"/>
              </a:lnSpc>
            </a:pPr>
            <a:r>
              <a:rPr lang="en-US" sz="1500" dirty="0">
                <a:solidFill>
                  <a:schemeClr val="dk1"/>
                </a:solidFill>
                <a:latin typeface="Avenir"/>
                <a:ea typeface="Avenir"/>
                <a:cs typeface="Avenir"/>
                <a:sym typeface="Avenir"/>
              </a:rPr>
              <a:t>Assisting with accurately delineating ore and waste, and correctly planning and scheduling material movements to optimize metal production and profit.</a:t>
            </a:r>
          </a:p>
        </p:txBody>
      </p:sp>
      <p:sp>
        <p:nvSpPr>
          <p:cNvPr id="369" name="Google Shape;369;p15"/>
          <p:cNvSpPr txBox="1"/>
          <p:nvPr/>
        </p:nvSpPr>
        <p:spPr>
          <a:xfrm>
            <a:off x="2644867" y="1241309"/>
            <a:ext cx="6200856"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sym typeface="Avenir"/>
              </a:rPr>
              <a:t>WORKING APPROACH</a:t>
            </a:r>
          </a:p>
        </p:txBody>
      </p:sp>
      <p:sp>
        <p:nvSpPr>
          <p:cNvPr id="370" name="Google Shape;370;p15"/>
          <p:cNvSpPr txBox="1"/>
          <p:nvPr/>
        </p:nvSpPr>
        <p:spPr>
          <a:xfrm>
            <a:off x="707098" y="364236"/>
            <a:ext cx="4022725" cy="542925"/>
          </a:xfrm>
          <a:prstGeom prst="rect">
            <a:avLst/>
          </a:prstGeom>
          <a:noFill/>
          <a:ln>
            <a:noFill/>
          </a:ln>
        </p:spPr>
        <p:txBody>
          <a:bodyPr spcFirstLastPara="1" wrap="square" lIns="91425" tIns="45700" rIns="91425" bIns="45700" anchor="ctr" anchorCtr="0">
            <a:normAutofit/>
          </a:bodyPr>
          <a:lstStyle/>
          <a:p>
            <a:pPr>
              <a:lnSpc>
                <a:spcPct val="90000"/>
              </a:lnSpc>
              <a:buClr>
                <a:schemeClr val="dk1"/>
              </a:buClr>
              <a:buSzPts val="2800"/>
            </a:pPr>
            <a:r>
              <a:rPr lang="en-US" sz="2800" b="1" dirty="0">
                <a:solidFill>
                  <a:schemeClr val="accent4">
                    <a:lumMod val="50000"/>
                  </a:schemeClr>
                </a:solidFill>
                <a:latin typeface="Avenir"/>
                <a:ea typeface="Avenir"/>
                <a:cs typeface="Avenir"/>
                <a:sym typeface="Avenir"/>
              </a:rPr>
              <a:t>Mining</a:t>
            </a:r>
          </a:p>
          <a:p>
            <a:pPr marL="0" marR="0" lvl="0" indent="0" algn="l" rtl="0">
              <a:lnSpc>
                <a:spcPct val="90000"/>
              </a:lnSpc>
              <a:spcBef>
                <a:spcPts val="0"/>
              </a:spcBef>
              <a:spcAft>
                <a:spcPts val="0"/>
              </a:spcAft>
              <a:buClr>
                <a:schemeClr val="dk1"/>
              </a:buClr>
              <a:buSzPts val="2800"/>
              <a:buFont typeface="Arial"/>
              <a:buNone/>
            </a:pPr>
            <a:endParaRPr dirty="0">
              <a:solidFill>
                <a:schemeClr val="accent4">
                  <a:lumMod val="50000"/>
                </a:schemeClr>
              </a:solidFill>
            </a:endParaRP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14</a:t>
            </a:fld>
            <a:endParaRPr lang="de-DE"/>
          </a:p>
        </p:txBody>
      </p:sp>
      <p:pic>
        <p:nvPicPr>
          <p:cNvPr id="11" name="Рисунок 10"/>
          <p:cNvPicPr>
            <a:picLocks noChangeAspect="1"/>
          </p:cNvPicPr>
          <p:nvPr/>
        </p:nvPicPr>
        <p:blipFill>
          <a:blip r:embed="rId3"/>
          <a:stretch>
            <a:fillRect/>
          </a:stretch>
        </p:blipFill>
        <p:spPr>
          <a:xfrm>
            <a:off x="85105" y="879182"/>
            <a:ext cx="12005139" cy="157549"/>
          </a:xfrm>
          <a:prstGeom prst="rect">
            <a:avLst/>
          </a:prstGeom>
        </p:spPr>
      </p:pic>
      <p:pic>
        <p:nvPicPr>
          <p:cNvPr id="12" name="Рисунок 11"/>
          <p:cNvPicPr>
            <a:picLocks noChangeAspect="1"/>
          </p:cNvPicPr>
          <p:nvPr/>
        </p:nvPicPr>
        <p:blipFill>
          <a:blip r:embed="rId4"/>
          <a:stretch>
            <a:fillRect/>
          </a:stretch>
        </p:blipFill>
        <p:spPr>
          <a:xfrm>
            <a:off x="184204" y="6214751"/>
            <a:ext cx="11871299" cy="155415"/>
          </a:xfrm>
          <a:prstGeom prst="rect">
            <a:avLst/>
          </a:prstGeom>
        </p:spPr>
      </p:pic>
      <p:pic>
        <p:nvPicPr>
          <p:cNvPr id="13" name="Рисунок 12"/>
          <p:cNvPicPr>
            <a:picLocks noChangeAspect="1"/>
          </p:cNvPicPr>
          <p:nvPr/>
        </p:nvPicPr>
        <p:blipFill>
          <a:blip r:embed="rId5"/>
          <a:stretch>
            <a:fillRect/>
          </a:stretch>
        </p:blipFill>
        <p:spPr>
          <a:xfrm>
            <a:off x="10991719" y="92651"/>
            <a:ext cx="933500" cy="766054"/>
          </a:xfrm>
          <a:prstGeom prst="rect">
            <a:avLst/>
          </a:prstGeom>
          <a:ln>
            <a:noFill/>
          </a:ln>
          <a:effectLst>
            <a:softEdge rad="112500"/>
          </a:effectLst>
        </p:spPr>
      </p:pic>
      <p:pic>
        <p:nvPicPr>
          <p:cNvPr id="2" name="Рисунок 1"/>
          <p:cNvPicPr>
            <a:picLocks noChangeAspect="1"/>
          </p:cNvPicPr>
          <p:nvPr/>
        </p:nvPicPr>
        <p:blipFill rotWithShape="1">
          <a:blip r:embed="rId6"/>
          <a:srcRect l="6588" t="8298" r="18304" b="8563"/>
          <a:stretch/>
        </p:blipFill>
        <p:spPr>
          <a:xfrm>
            <a:off x="251797" y="1859928"/>
            <a:ext cx="5741392" cy="397216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15</a:t>
            </a:fld>
            <a:endParaRPr lang="de-DE"/>
          </a:p>
        </p:txBody>
      </p:sp>
      <p:pic>
        <p:nvPicPr>
          <p:cNvPr id="11" name="Рисунок 10"/>
          <p:cNvPicPr>
            <a:picLocks noChangeAspect="1"/>
          </p:cNvPicPr>
          <p:nvPr/>
        </p:nvPicPr>
        <p:blipFill>
          <a:blip r:embed="rId3"/>
          <a:stretch>
            <a:fillRect/>
          </a:stretch>
        </p:blipFill>
        <p:spPr>
          <a:xfrm>
            <a:off x="85105" y="879182"/>
            <a:ext cx="12005139" cy="157549"/>
          </a:xfrm>
          <a:prstGeom prst="rect">
            <a:avLst/>
          </a:prstGeom>
        </p:spPr>
      </p:pic>
      <p:pic>
        <p:nvPicPr>
          <p:cNvPr id="12" name="Рисунок 11"/>
          <p:cNvPicPr>
            <a:picLocks noChangeAspect="1"/>
          </p:cNvPicPr>
          <p:nvPr/>
        </p:nvPicPr>
        <p:blipFill>
          <a:blip r:embed="rId4"/>
          <a:stretch>
            <a:fillRect/>
          </a:stretch>
        </p:blipFill>
        <p:spPr>
          <a:xfrm>
            <a:off x="184204" y="6214751"/>
            <a:ext cx="11871299" cy="155415"/>
          </a:xfrm>
          <a:prstGeom prst="rect">
            <a:avLst/>
          </a:prstGeom>
        </p:spPr>
      </p:pic>
      <p:sp>
        <p:nvSpPr>
          <p:cNvPr id="13" name="Google Shape;402;p17"/>
          <p:cNvSpPr txBox="1"/>
          <p:nvPr/>
        </p:nvSpPr>
        <p:spPr>
          <a:xfrm>
            <a:off x="5111440" y="1272424"/>
            <a:ext cx="199460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dirty="0">
                <a:solidFill>
                  <a:schemeClr val="accent4">
                    <a:lumMod val="50000"/>
                  </a:schemeClr>
                </a:solidFill>
                <a:latin typeface="Avenir"/>
                <a:ea typeface="Avenir"/>
                <a:cs typeface="Avenir"/>
                <a:sym typeface="Avenir"/>
              </a:rPr>
              <a:t>SERVICES</a:t>
            </a:r>
            <a:r>
              <a:rPr lang="de-DE" sz="2000" dirty="0">
                <a:solidFill>
                  <a:schemeClr val="accent4">
                    <a:lumMod val="50000"/>
                  </a:schemeClr>
                </a:solidFill>
                <a:latin typeface="Avenir"/>
                <a:ea typeface="Avenir"/>
                <a:cs typeface="Avenir"/>
                <a:sym typeface="Avenir"/>
              </a:rPr>
              <a:t> </a:t>
            </a:r>
            <a:endParaRPr dirty="0">
              <a:solidFill>
                <a:schemeClr val="accent4">
                  <a:lumMod val="50000"/>
                </a:schemeClr>
              </a:solidFill>
            </a:endParaRPr>
          </a:p>
        </p:txBody>
      </p:sp>
      <p:sp>
        <p:nvSpPr>
          <p:cNvPr id="14" name="Google Shape;403;p17"/>
          <p:cNvSpPr txBox="1"/>
          <p:nvPr/>
        </p:nvSpPr>
        <p:spPr>
          <a:xfrm rot="-5400000">
            <a:off x="-33749" y="3841720"/>
            <a:ext cx="199460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dirty="0">
                <a:solidFill>
                  <a:srgbClr val="1F3864"/>
                </a:solidFill>
                <a:latin typeface="Avenir"/>
                <a:ea typeface="Avenir"/>
                <a:cs typeface="Avenir"/>
                <a:sym typeface="Avenir"/>
              </a:rPr>
              <a:t>Portfolio</a:t>
            </a:r>
            <a:endParaRPr dirty="0"/>
          </a:p>
        </p:txBody>
      </p:sp>
      <p:sp>
        <p:nvSpPr>
          <p:cNvPr id="15" name="Google Shape;404;p17"/>
          <p:cNvSpPr txBox="1"/>
          <p:nvPr/>
        </p:nvSpPr>
        <p:spPr>
          <a:xfrm>
            <a:off x="1781547" y="1954692"/>
            <a:ext cx="3803739" cy="394133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800"/>
              <a:buFont typeface="Arial"/>
              <a:buChar char="•"/>
            </a:pPr>
            <a:r>
              <a:rPr lang="en-US" sz="1800" dirty="0" err="1">
                <a:solidFill>
                  <a:schemeClr val="dk1"/>
                </a:solidFill>
                <a:latin typeface="Avenir"/>
                <a:ea typeface="Avenir"/>
                <a:cs typeface="Avenir"/>
                <a:sym typeface="Avenir"/>
              </a:rPr>
              <a:t>Geotechnics</a:t>
            </a:r>
            <a:r>
              <a:rPr lang="en-US" sz="1800" dirty="0">
                <a:solidFill>
                  <a:schemeClr val="dk1"/>
                </a:solidFill>
                <a:latin typeface="Avenir"/>
                <a:ea typeface="Avenir"/>
                <a:cs typeface="Avenir"/>
                <a:sym typeface="Avenir"/>
              </a:rPr>
              <a:t> for Mining Infrastructure</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Mining Geotechnical Investigation</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Underground Rock Mechanics</a:t>
            </a:r>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Pit Slope Stability</a:t>
            </a:r>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Geotechnical Numerical Modelling </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Geotechnical Operational Support</a:t>
            </a:r>
            <a:endParaRPr lang="en-US" dirty="0"/>
          </a:p>
        </p:txBody>
      </p:sp>
      <p:sp>
        <p:nvSpPr>
          <p:cNvPr id="16" name="Google Shape;405;p17"/>
          <p:cNvSpPr txBox="1"/>
          <p:nvPr/>
        </p:nvSpPr>
        <p:spPr>
          <a:xfrm rot="-5400000">
            <a:off x="4973455" y="3260893"/>
            <a:ext cx="169237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a:solidFill>
                  <a:srgbClr val="1F3864"/>
                </a:solidFill>
                <a:latin typeface="Avenir"/>
                <a:ea typeface="Avenir"/>
                <a:cs typeface="Avenir"/>
                <a:sym typeface="Avenir"/>
              </a:rPr>
              <a:t>Techniques</a:t>
            </a:r>
            <a:endParaRPr sz="2000">
              <a:solidFill>
                <a:srgbClr val="1F3864"/>
              </a:solidFill>
              <a:latin typeface="Avenir"/>
              <a:ea typeface="Avenir"/>
              <a:cs typeface="Avenir"/>
              <a:sym typeface="Avenir"/>
            </a:endParaRPr>
          </a:p>
        </p:txBody>
      </p:sp>
      <p:sp>
        <p:nvSpPr>
          <p:cNvPr id="17" name="Google Shape;406;p17"/>
          <p:cNvSpPr/>
          <p:nvPr/>
        </p:nvSpPr>
        <p:spPr>
          <a:xfrm>
            <a:off x="6651098" y="2134824"/>
            <a:ext cx="4855179" cy="241908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Geotechnical Instrumentation</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Ground Support Quality Control</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Geotechnical Core Logging</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Rock Property Testing</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dirty="0">
                <a:solidFill>
                  <a:schemeClr val="dk1"/>
                </a:solidFill>
                <a:latin typeface="Avenir"/>
                <a:ea typeface="Avenir"/>
                <a:cs typeface="Avenir"/>
                <a:sym typeface="Avenir"/>
              </a:rPr>
              <a:t>Drill hole/ rock bolt camera inspections</a:t>
            </a:r>
            <a:endParaRPr lang="en-US" dirty="0"/>
          </a:p>
          <a:p>
            <a:pPr marL="285750" marR="0" lvl="0" indent="-285750" algn="l" rtl="0">
              <a:lnSpc>
                <a:spcPct val="140000"/>
              </a:lnSpc>
              <a:spcBef>
                <a:spcPts val="0"/>
              </a:spcBef>
              <a:spcAft>
                <a:spcPts val="0"/>
              </a:spcAft>
              <a:buClr>
                <a:schemeClr val="dk1"/>
              </a:buClr>
              <a:buSzPts val="1800"/>
              <a:buFont typeface="Arial"/>
              <a:buChar char="•"/>
            </a:pPr>
            <a:r>
              <a:rPr lang="en-US" sz="1800" b="0" i="0" dirty="0">
                <a:solidFill>
                  <a:schemeClr val="dk1"/>
                </a:solidFill>
                <a:latin typeface="Avenir"/>
                <a:ea typeface="Avenir"/>
                <a:cs typeface="Avenir"/>
                <a:sym typeface="Avenir"/>
              </a:rPr>
              <a:t>SW: SVDESIGNER, PLAXIS LE</a:t>
            </a:r>
            <a:endParaRPr lang="en-US" dirty="0"/>
          </a:p>
        </p:txBody>
      </p:sp>
      <p:pic>
        <p:nvPicPr>
          <p:cNvPr id="18" name="Google Shape;408;p17" descr="Maptek - I-Site - Geotechnical analysis for safer mining"/>
          <p:cNvPicPr preferRelativeResize="0"/>
          <p:nvPr/>
        </p:nvPicPr>
        <p:blipFill rotWithShape="1">
          <a:blip r:embed="rId5">
            <a:alphaModFix/>
          </a:blip>
          <a:srcRect/>
          <a:stretch/>
        </p:blipFill>
        <p:spPr>
          <a:xfrm>
            <a:off x="6534088" y="4886946"/>
            <a:ext cx="4648124" cy="1274417"/>
          </a:xfrm>
          <a:prstGeom prst="rect">
            <a:avLst/>
          </a:prstGeom>
          <a:noFill/>
          <a:ln>
            <a:noFill/>
          </a:ln>
        </p:spPr>
      </p:pic>
      <p:cxnSp>
        <p:nvCxnSpPr>
          <p:cNvPr id="19" name="Google Shape;409;p17"/>
          <p:cNvCxnSpPr/>
          <p:nvPr/>
        </p:nvCxnSpPr>
        <p:spPr>
          <a:xfrm flipH="1">
            <a:off x="6125202" y="4439111"/>
            <a:ext cx="484418" cy="368323"/>
          </a:xfrm>
          <a:prstGeom prst="straightConnector1">
            <a:avLst/>
          </a:prstGeom>
          <a:noFill/>
          <a:ln w="63500" cap="flat" cmpd="sng">
            <a:solidFill>
              <a:srgbClr val="F5B436"/>
            </a:solidFill>
            <a:prstDash val="solid"/>
            <a:miter lim="800000"/>
            <a:headEnd type="none" w="sm" len="sm"/>
            <a:tailEnd type="none" w="sm" len="sm"/>
          </a:ln>
        </p:spPr>
      </p:cxnSp>
      <p:cxnSp>
        <p:nvCxnSpPr>
          <p:cNvPr id="20" name="Google Shape;410;p17"/>
          <p:cNvCxnSpPr/>
          <p:nvPr/>
        </p:nvCxnSpPr>
        <p:spPr>
          <a:xfrm>
            <a:off x="6125202" y="2060575"/>
            <a:ext cx="0" cy="3960813"/>
          </a:xfrm>
          <a:prstGeom prst="straightConnector1">
            <a:avLst/>
          </a:prstGeom>
          <a:noFill/>
          <a:ln w="63500" cap="flat" cmpd="sng">
            <a:solidFill>
              <a:srgbClr val="324BB1"/>
            </a:solidFill>
            <a:prstDash val="solid"/>
            <a:miter lim="800000"/>
            <a:headEnd type="none" w="sm" len="sm"/>
            <a:tailEnd type="none" w="sm" len="sm"/>
          </a:ln>
        </p:spPr>
      </p:cxnSp>
      <p:cxnSp>
        <p:nvCxnSpPr>
          <p:cNvPr id="21" name="Google Shape;411;p17"/>
          <p:cNvCxnSpPr/>
          <p:nvPr/>
        </p:nvCxnSpPr>
        <p:spPr>
          <a:xfrm rot="10800000">
            <a:off x="5556250" y="4833938"/>
            <a:ext cx="5940425" cy="0"/>
          </a:xfrm>
          <a:prstGeom prst="straightConnector1">
            <a:avLst/>
          </a:prstGeom>
          <a:noFill/>
          <a:ln w="63500" cap="flat" cmpd="sng">
            <a:solidFill>
              <a:srgbClr val="324BB1"/>
            </a:solidFill>
            <a:prstDash val="solid"/>
            <a:miter lim="800000"/>
            <a:headEnd type="none" w="sm" len="sm"/>
            <a:tailEnd type="none" w="sm" len="sm"/>
          </a:ln>
        </p:spPr>
      </p:cxnSp>
      <p:cxnSp>
        <p:nvCxnSpPr>
          <p:cNvPr id="22" name="Google Shape;412;p17"/>
          <p:cNvCxnSpPr/>
          <p:nvPr/>
        </p:nvCxnSpPr>
        <p:spPr>
          <a:xfrm>
            <a:off x="1224707" y="2060575"/>
            <a:ext cx="1591" cy="3960813"/>
          </a:xfrm>
          <a:prstGeom prst="straightConnector1">
            <a:avLst/>
          </a:prstGeom>
          <a:noFill/>
          <a:ln w="63500" cap="flat" cmpd="sng">
            <a:solidFill>
              <a:srgbClr val="324BB1"/>
            </a:solidFill>
            <a:prstDash val="solid"/>
            <a:miter lim="800000"/>
            <a:headEnd type="none" w="sm" len="sm"/>
            <a:tailEnd type="none" w="sm" len="sm"/>
          </a:ln>
        </p:spPr>
      </p:cxnSp>
      <p:cxnSp>
        <p:nvCxnSpPr>
          <p:cNvPr id="23" name="Google Shape;413;p17"/>
          <p:cNvCxnSpPr/>
          <p:nvPr/>
        </p:nvCxnSpPr>
        <p:spPr>
          <a:xfrm flipH="1">
            <a:off x="1243236" y="5616982"/>
            <a:ext cx="484418" cy="368323"/>
          </a:xfrm>
          <a:prstGeom prst="straightConnector1">
            <a:avLst/>
          </a:prstGeom>
          <a:noFill/>
          <a:ln w="63500" cap="flat" cmpd="sng">
            <a:solidFill>
              <a:srgbClr val="F5B436"/>
            </a:solidFill>
            <a:prstDash val="solid"/>
            <a:miter lim="800000"/>
            <a:headEnd type="none" w="sm" len="sm"/>
            <a:tailEnd type="none" w="sm" len="sm"/>
          </a:ln>
        </p:spPr>
      </p:cxnSp>
      <p:cxnSp>
        <p:nvCxnSpPr>
          <p:cNvPr id="24" name="Google Shape;414;p17"/>
          <p:cNvCxnSpPr/>
          <p:nvPr/>
        </p:nvCxnSpPr>
        <p:spPr>
          <a:xfrm rot="10800000">
            <a:off x="1201226" y="6027308"/>
            <a:ext cx="4923976" cy="0"/>
          </a:xfrm>
          <a:prstGeom prst="straightConnector1">
            <a:avLst/>
          </a:prstGeom>
          <a:noFill/>
          <a:ln w="63500" cap="flat" cmpd="sng">
            <a:solidFill>
              <a:srgbClr val="324BB1"/>
            </a:solidFill>
            <a:prstDash val="solid"/>
            <a:miter lim="800000"/>
            <a:headEnd type="none" w="sm" len="sm"/>
            <a:tailEnd type="none" w="sm" len="sm"/>
          </a:ln>
        </p:spPr>
      </p:cxnSp>
      <p:sp>
        <p:nvSpPr>
          <p:cNvPr id="25" name="Google Shape;415;p17"/>
          <p:cNvSpPr txBox="1"/>
          <p:nvPr/>
        </p:nvSpPr>
        <p:spPr>
          <a:xfrm>
            <a:off x="707098" y="364236"/>
            <a:ext cx="4022725" cy="5429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de-DE" sz="2800" b="1" dirty="0">
                <a:solidFill>
                  <a:schemeClr val="accent4">
                    <a:lumMod val="50000"/>
                  </a:schemeClr>
                </a:solidFill>
                <a:latin typeface="Avenir"/>
                <a:ea typeface="Avenir"/>
                <a:cs typeface="Avenir"/>
                <a:sym typeface="Avenir"/>
              </a:rPr>
              <a:t>Mining </a:t>
            </a:r>
            <a:r>
              <a:rPr lang="de-DE" sz="2800" b="1" dirty="0" err="1">
                <a:solidFill>
                  <a:schemeClr val="accent4">
                    <a:lumMod val="50000"/>
                  </a:schemeClr>
                </a:solidFill>
                <a:latin typeface="Avenir"/>
                <a:ea typeface="Avenir"/>
                <a:cs typeface="Avenir"/>
                <a:sym typeface="Avenir"/>
              </a:rPr>
              <a:t>Geotechnics</a:t>
            </a:r>
            <a:endParaRPr sz="2800" b="1" dirty="0">
              <a:solidFill>
                <a:schemeClr val="accent4">
                  <a:lumMod val="50000"/>
                </a:schemeClr>
              </a:solidFill>
              <a:latin typeface="Avenir"/>
              <a:ea typeface="Avenir"/>
              <a:cs typeface="Avenir"/>
              <a:sym typeface="Avenir"/>
            </a:endParaRPr>
          </a:p>
        </p:txBody>
      </p:sp>
    </p:spTree>
    <p:extLst>
      <p:ext uri="{BB962C8B-B14F-4D97-AF65-F5344CB8AC3E}">
        <p14:creationId xmlns:p14="http://schemas.microsoft.com/office/powerpoint/2010/main" val="1018090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16</a:t>
            </a:fld>
            <a:endParaRPr lang="de-DE"/>
          </a:p>
        </p:txBody>
      </p:sp>
      <p:pic>
        <p:nvPicPr>
          <p:cNvPr id="11" name="Рисунок 10"/>
          <p:cNvPicPr>
            <a:picLocks noChangeAspect="1"/>
          </p:cNvPicPr>
          <p:nvPr/>
        </p:nvPicPr>
        <p:blipFill>
          <a:blip r:embed="rId3"/>
          <a:stretch>
            <a:fillRect/>
          </a:stretch>
        </p:blipFill>
        <p:spPr>
          <a:xfrm>
            <a:off x="85105" y="879182"/>
            <a:ext cx="12005139" cy="157549"/>
          </a:xfrm>
          <a:prstGeom prst="rect">
            <a:avLst/>
          </a:prstGeom>
        </p:spPr>
      </p:pic>
      <p:pic>
        <p:nvPicPr>
          <p:cNvPr id="12" name="Рисунок 11"/>
          <p:cNvPicPr>
            <a:picLocks noChangeAspect="1"/>
          </p:cNvPicPr>
          <p:nvPr/>
        </p:nvPicPr>
        <p:blipFill>
          <a:blip r:embed="rId4"/>
          <a:stretch>
            <a:fillRect/>
          </a:stretch>
        </p:blipFill>
        <p:spPr>
          <a:xfrm>
            <a:off x="184204" y="6214751"/>
            <a:ext cx="11871299" cy="155415"/>
          </a:xfrm>
          <a:prstGeom prst="rect">
            <a:avLst/>
          </a:prstGeom>
        </p:spPr>
      </p:pic>
      <p:sp>
        <p:nvSpPr>
          <p:cNvPr id="25" name="Google Shape;415;p17"/>
          <p:cNvSpPr txBox="1"/>
          <p:nvPr/>
        </p:nvSpPr>
        <p:spPr>
          <a:xfrm>
            <a:off x="707098" y="364236"/>
            <a:ext cx="4022725" cy="5429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de-DE" sz="2800" b="1" dirty="0">
                <a:solidFill>
                  <a:schemeClr val="accent4">
                    <a:lumMod val="50000"/>
                  </a:schemeClr>
                </a:solidFill>
                <a:latin typeface="Avenir"/>
                <a:ea typeface="Avenir"/>
                <a:cs typeface="Avenir"/>
                <a:sym typeface="Avenir"/>
              </a:rPr>
              <a:t>Mining </a:t>
            </a:r>
            <a:r>
              <a:rPr lang="de-DE" sz="2800" b="1" dirty="0" err="1">
                <a:solidFill>
                  <a:schemeClr val="accent4">
                    <a:lumMod val="50000"/>
                  </a:schemeClr>
                </a:solidFill>
                <a:latin typeface="Avenir"/>
                <a:ea typeface="Avenir"/>
                <a:cs typeface="Avenir"/>
                <a:sym typeface="Avenir"/>
              </a:rPr>
              <a:t>Geotechnics</a:t>
            </a:r>
            <a:endParaRPr sz="2800" b="1" dirty="0">
              <a:solidFill>
                <a:schemeClr val="accent4">
                  <a:lumMod val="50000"/>
                </a:schemeClr>
              </a:solidFill>
              <a:latin typeface="Avenir"/>
              <a:ea typeface="Avenir"/>
              <a:cs typeface="Avenir"/>
              <a:sym typeface="Avenir"/>
            </a:endParaRPr>
          </a:p>
        </p:txBody>
      </p:sp>
      <p:pic>
        <p:nvPicPr>
          <p:cNvPr id="26" name="Google Shape;421;p18"/>
          <p:cNvPicPr preferRelativeResize="0"/>
          <p:nvPr/>
        </p:nvPicPr>
        <p:blipFill rotWithShape="1">
          <a:blip r:embed="rId5">
            <a:alphaModFix/>
          </a:blip>
          <a:srcRect/>
          <a:stretch/>
        </p:blipFill>
        <p:spPr>
          <a:xfrm>
            <a:off x="6758906" y="2193042"/>
            <a:ext cx="4877428" cy="3300326"/>
          </a:xfrm>
          <a:prstGeom prst="rect">
            <a:avLst/>
          </a:prstGeom>
          <a:noFill/>
          <a:ln>
            <a:noFill/>
          </a:ln>
        </p:spPr>
      </p:pic>
      <p:sp>
        <p:nvSpPr>
          <p:cNvPr id="27" name="Google Shape;422;p18"/>
          <p:cNvSpPr txBox="1"/>
          <p:nvPr/>
        </p:nvSpPr>
        <p:spPr>
          <a:xfrm>
            <a:off x="815095" y="1937765"/>
            <a:ext cx="5756701" cy="4116896"/>
          </a:xfrm>
          <a:prstGeom prst="rect">
            <a:avLst/>
          </a:prstGeom>
          <a:noFill/>
          <a:ln>
            <a:noFill/>
          </a:ln>
        </p:spPr>
        <p:txBody>
          <a:bodyPr spcFirstLastPara="1" wrap="square" lIns="91425" tIns="45700" rIns="91425" bIns="45700" anchor="t" anchorCtr="0">
            <a:spAutoFit/>
          </a:bodyPr>
          <a:lstStyle/>
          <a:p>
            <a:pPr marL="0" marR="0" lvl="0" indent="0" algn="just" rtl="0">
              <a:lnSpc>
                <a:spcPct val="140000"/>
              </a:lnSpc>
              <a:spcBef>
                <a:spcPts val="0"/>
              </a:spcBef>
              <a:spcAft>
                <a:spcPts val="0"/>
              </a:spcAft>
              <a:buNone/>
            </a:pPr>
            <a:r>
              <a:rPr lang="en-US" sz="1600" dirty="0">
                <a:solidFill>
                  <a:srgbClr val="0D1F22"/>
                </a:solidFill>
                <a:latin typeface="Avenir"/>
                <a:ea typeface="Avenir"/>
                <a:cs typeface="Avenir"/>
                <a:sym typeface="Avenir"/>
              </a:rPr>
              <a:t>By providing clear, comprehensive design options and assessing their associated time- and mining-related risks, we will help you make informed decisions based on your specific needs and risk profile. </a:t>
            </a:r>
            <a:endParaRPr lang="en-US" dirty="0"/>
          </a:p>
          <a:p>
            <a:pPr marL="0" marR="0" lvl="0" indent="0" algn="just" rtl="0">
              <a:lnSpc>
                <a:spcPct val="120000"/>
              </a:lnSpc>
              <a:spcBef>
                <a:spcPts val="0"/>
              </a:spcBef>
              <a:spcAft>
                <a:spcPts val="0"/>
              </a:spcAft>
              <a:buNone/>
            </a:pPr>
            <a:endParaRPr lang="en-US" sz="1600" dirty="0">
              <a:solidFill>
                <a:srgbClr val="0D1F22"/>
              </a:solidFill>
              <a:latin typeface="Avenir"/>
              <a:ea typeface="Avenir"/>
              <a:cs typeface="Avenir"/>
              <a:sym typeface="Avenir"/>
            </a:endParaRPr>
          </a:p>
          <a:p>
            <a:pPr marL="0" marR="0" lvl="0" indent="0" algn="just" rtl="0">
              <a:lnSpc>
                <a:spcPct val="120000"/>
              </a:lnSpc>
              <a:spcBef>
                <a:spcPts val="0"/>
              </a:spcBef>
              <a:spcAft>
                <a:spcPts val="0"/>
              </a:spcAft>
              <a:buNone/>
            </a:pPr>
            <a:r>
              <a:rPr lang="en-US" sz="1600" dirty="0">
                <a:solidFill>
                  <a:srgbClr val="0D1F22"/>
                </a:solidFill>
                <a:latin typeface="Avenir"/>
                <a:ea typeface="Avenir"/>
                <a:cs typeface="Avenir"/>
                <a:sym typeface="Avenir"/>
              </a:rPr>
              <a:t>We work in environments ranging from equatorial to permafrost at surface, shallow, and deep levels and have expertise in diverse mineral commodities, including base and precious metals, coal, iron ore, bauxite, diamonds, and industrial minerals. Our specialists also have multiple-method mining and infrastructure experience and design and implement support systems to deal with accelerated erosion from construction, ground disturbances, and waste disposal.</a:t>
            </a:r>
            <a:endParaRPr lang="en-US" dirty="0"/>
          </a:p>
        </p:txBody>
      </p:sp>
      <p:sp>
        <p:nvSpPr>
          <p:cNvPr id="28" name="Google Shape;423;p18"/>
          <p:cNvSpPr txBox="1"/>
          <p:nvPr/>
        </p:nvSpPr>
        <p:spPr>
          <a:xfrm>
            <a:off x="4601240" y="1287193"/>
            <a:ext cx="298952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dirty="0">
                <a:solidFill>
                  <a:schemeClr val="accent4">
                    <a:lumMod val="50000"/>
                  </a:schemeClr>
                </a:solidFill>
                <a:latin typeface="Avenir"/>
                <a:ea typeface="Avenir"/>
                <a:cs typeface="Avenir"/>
                <a:sym typeface="Avenir"/>
              </a:rPr>
              <a:t>WORKING APPROACH</a:t>
            </a:r>
            <a:endParaRPr dirty="0">
              <a:solidFill>
                <a:schemeClr val="accent4">
                  <a:lumMod val="50000"/>
                </a:schemeClr>
              </a:solidFill>
            </a:endParaRPr>
          </a:p>
        </p:txBody>
      </p:sp>
      <p:pic>
        <p:nvPicPr>
          <p:cNvPr id="13" name="Рисунок 12"/>
          <p:cNvPicPr>
            <a:picLocks noChangeAspect="1"/>
          </p:cNvPicPr>
          <p:nvPr/>
        </p:nvPicPr>
        <p:blipFill>
          <a:blip r:embed="rId6"/>
          <a:stretch>
            <a:fillRect/>
          </a:stretch>
        </p:blipFill>
        <p:spPr>
          <a:xfrm>
            <a:off x="10991719" y="92651"/>
            <a:ext cx="933500" cy="766054"/>
          </a:xfrm>
          <a:prstGeom prst="rect">
            <a:avLst/>
          </a:prstGeom>
          <a:ln>
            <a:noFill/>
          </a:ln>
          <a:effectLst>
            <a:softEdge rad="112500"/>
          </a:effectLst>
        </p:spPr>
      </p:pic>
    </p:spTree>
    <p:extLst>
      <p:ext uri="{BB962C8B-B14F-4D97-AF65-F5344CB8AC3E}">
        <p14:creationId xmlns:p14="http://schemas.microsoft.com/office/powerpoint/2010/main" val="4154688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cxnSp>
        <p:nvCxnSpPr>
          <p:cNvPr id="456" name="Google Shape;456;p20"/>
          <p:cNvCxnSpPr/>
          <p:nvPr/>
        </p:nvCxnSpPr>
        <p:spPr>
          <a:xfrm flipH="1">
            <a:off x="6104796" y="5677942"/>
            <a:ext cx="484418" cy="368323"/>
          </a:xfrm>
          <a:prstGeom prst="straightConnector1">
            <a:avLst/>
          </a:prstGeom>
          <a:noFill/>
          <a:ln w="63500" cap="flat" cmpd="sng">
            <a:solidFill>
              <a:srgbClr val="F5B436"/>
            </a:solidFill>
            <a:prstDash val="solid"/>
            <a:miter lim="800000"/>
            <a:headEnd type="none" w="sm" len="sm"/>
            <a:tailEnd type="none" w="sm" len="sm"/>
          </a:ln>
        </p:spPr>
      </p:cxnSp>
      <p:cxnSp>
        <p:nvCxnSpPr>
          <p:cNvPr id="457" name="Google Shape;457;p20"/>
          <p:cNvCxnSpPr/>
          <p:nvPr/>
        </p:nvCxnSpPr>
        <p:spPr>
          <a:xfrm flipH="1">
            <a:off x="1243236" y="5662702"/>
            <a:ext cx="484418" cy="368323"/>
          </a:xfrm>
          <a:prstGeom prst="straightConnector1">
            <a:avLst/>
          </a:prstGeom>
          <a:noFill/>
          <a:ln w="63500" cap="flat" cmpd="sng">
            <a:solidFill>
              <a:srgbClr val="F5B436"/>
            </a:solidFill>
            <a:prstDash val="solid"/>
            <a:miter lim="800000"/>
            <a:headEnd type="none" w="sm" len="sm"/>
            <a:tailEnd type="none" w="sm" len="sm"/>
          </a:ln>
        </p:spPr>
      </p:cxnSp>
      <p:sp>
        <p:nvSpPr>
          <p:cNvPr id="458" name="Google Shape;458;p20"/>
          <p:cNvSpPr txBox="1"/>
          <p:nvPr/>
        </p:nvSpPr>
        <p:spPr>
          <a:xfrm>
            <a:off x="5098698" y="1264498"/>
            <a:ext cx="1994605" cy="400110"/>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2">
                    <a:lumMod val="50000"/>
                  </a:schemeClr>
                </a:solidFill>
                <a:latin typeface="Avenir"/>
                <a:ea typeface="Avenir"/>
                <a:cs typeface="Avenir"/>
                <a:sym typeface="Avenir"/>
              </a:rPr>
              <a:t>SERVICES </a:t>
            </a:r>
          </a:p>
        </p:txBody>
      </p:sp>
      <p:sp>
        <p:nvSpPr>
          <p:cNvPr id="459" name="Google Shape;459;p20"/>
          <p:cNvSpPr txBox="1"/>
          <p:nvPr/>
        </p:nvSpPr>
        <p:spPr>
          <a:xfrm rot="-5400000">
            <a:off x="-9306" y="3857366"/>
            <a:ext cx="1994605" cy="400110"/>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accent2">
                    <a:lumMod val="50000"/>
                  </a:schemeClr>
                </a:solidFill>
                <a:latin typeface="Avenir"/>
                <a:ea typeface="Avenir"/>
                <a:cs typeface="Avenir"/>
                <a:sym typeface="Avenir"/>
              </a:rPr>
              <a:t>Portfolio</a:t>
            </a:r>
          </a:p>
        </p:txBody>
      </p:sp>
      <p:sp>
        <p:nvSpPr>
          <p:cNvPr id="460" name="Google Shape;460;p20"/>
          <p:cNvSpPr txBox="1"/>
          <p:nvPr/>
        </p:nvSpPr>
        <p:spPr>
          <a:xfrm>
            <a:off x="1524284" y="2317768"/>
            <a:ext cx="4220468" cy="3194680"/>
          </a:xfrm>
          <a:prstGeom prst="rect">
            <a:avLst/>
          </a:prstGeom>
          <a:noFill/>
          <a:ln>
            <a:noFill/>
          </a:ln>
        </p:spPr>
        <p:txBody>
          <a:bodyPr spcFirstLastPara="1" wrap="square" lIns="91425" tIns="45700" rIns="91425" bIns="45700" anchor="t" anchorCtr="0">
            <a:spAutoFit/>
          </a:bodyPr>
          <a:lstStyle/>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Structural Geology</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3D Geological Modelling</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Mineral Resource Estimation</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Mineral Reserve Estimation</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Scoping Studies </a:t>
            </a:r>
            <a:endParaRPr lang="en-US" sz="1800" dirty="0"/>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Pre-feasibility studies</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Feasibility Studies</a:t>
            </a:r>
            <a:endParaRPr lang="en-US" sz="1800" dirty="0"/>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Mine Site Operational Support</a:t>
            </a:r>
            <a:endParaRPr lang="en-US" sz="1800" dirty="0"/>
          </a:p>
        </p:txBody>
      </p:sp>
      <p:sp>
        <p:nvSpPr>
          <p:cNvPr id="461" name="Google Shape;461;p20"/>
          <p:cNvSpPr txBox="1"/>
          <p:nvPr/>
        </p:nvSpPr>
        <p:spPr>
          <a:xfrm rot="-5400000">
            <a:off x="4509808" y="3643424"/>
            <a:ext cx="2690551" cy="400110"/>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accent2">
                    <a:lumMod val="50000"/>
                  </a:schemeClr>
                </a:solidFill>
                <a:latin typeface="Avenir"/>
                <a:ea typeface="Avenir"/>
                <a:cs typeface="Avenir"/>
                <a:sym typeface="Avenir"/>
              </a:rPr>
              <a:t>Techniques</a:t>
            </a:r>
          </a:p>
        </p:txBody>
      </p:sp>
      <p:sp>
        <p:nvSpPr>
          <p:cNvPr id="462" name="Google Shape;462;p20"/>
          <p:cNvSpPr txBox="1"/>
          <p:nvPr/>
        </p:nvSpPr>
        <p:spPr>
          <a:xfrm>
            <a:off x="6490333" y="2443641"/>
            <a:ext cx="5598659" cy="3194680"/>
          </a:xfrm>
          <a:prstGeom prst="rect">
            <a:avLst/>
          </a:prstGeom>
          <a:noFill/>
          <a:ln>
            <a:noFill/>
          </a:ln>
        </p:spPr>
        <p:txBody>
          <a:bodyPr spcFirstLastPara="1" wrap="square" lIns="91425" tIns="45700" rIns="91425" bIns="45700" anchor="t" anchorCtr="0">
            <a:spAutoFit/>
          </a:bodyPr>
          <a:lstStyle/>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QA/QC of data &amp; data collection techniques</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Geological &amp; geo-metallurgical modelling</a:t>
            </a:r>
          </a:p>
          <a:p>
            <a:pPr marL="285750" lvl="0" indent="-285750">
              <a:lnSpc>
                <a:spcPct val="140000"/>
              </a:lnSpc>
              <a:buClr>
                <a:schemeClr val="dk1"/>
              </a:buClr>
              <a:buSzPts val="1800"/>
              <a:buFont typeface="Arial"/>
              <a:buChar char="•"/>
            </a:pPr>
            <a:r>
              <a:rPr lang="en-US" sz="1800" dirty="0" err="1">
                <a:solidFill>
                  <a:schemeClr val="dk1"/>
                </a:solidFill>
                <a:latin typeface="Avenir"/>
                <a:ea typeface="Avenir"/>
                <a:cs typeface="Avenir"/>
                <a:sym typeface="Avenir"/>
              </a:rPr>
              <a:t>Geostatistical</a:t>
            </a:r>
            <a:r>
              <a:rPr lang="en-US" sz="1800" dirty="0">
                <a:solidFill>
                  <a:schemeClr val="dk1"/>
                </a:solidFill>
                <a:latin typeface="Avenir"/>
                <a:ea typeface="Avenir"/>
                <a:cs typeface="Avenir"/>
                <a:sym typeface="Avenir"/>
              </a:rPr>
              <a:t> analysis &amp; </a:t>
            </a:r>
            <a:r>
              <a:rPr lang="en-US" sz="1800" dirty="0" err="1">
                <a:solidFill>
                  <a:schemeClr val="dk1"/>
                </a:solidFill>
                <a:latin typeface="Avenir"/>
                <a:ea typeface="Avenir"/>
                <a:cs typeface="Avenir"/>
                <a:sym typeface="Avenir"/>
              </a:rPr>
              <a:t>variography</a:t>
            </a:r>
            <a:endParaRPr lang="en-US" sz="1800" dirty="0">
              <a:solidFill>
                <a:schemeClr val="dk1"/>
              </a:solidFill>
              <a:latin typeface="Avenir"/>
              <a:ea typeface="Avenir"/>
              <a:cs typeface="Avenir"/>
              <a:sym typeface="Avenir"/>
            </a:endParaRP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Mineral Resource Estimation, validation                  &amp; classification</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Reporting in accordance with international codes</a:t>
            </a:r>
          </a:p>
          <a:p>
            <a:pPr marL="285750" lvl="0" indent="-285750">
              <a:lnSpc>
                <a:spcPct val="140000"/>
              </a:lnSpc>
              <a:buClr>
                <a:schemeClr val="dk1"/>
              </a:buClr>
              <a:buSzPts val="1800"/>
              <a:buFont typeface="Arial"/>
              <a:buChar char="•"/>
            </a:pPr>
            <a:r>
              <a:rPr lang="en-US" sz="1800" dirty="0">
                <a:solidFill>
                  <a:schemeClr val="dk1"/>
                </a:solidFill>
                <a:latin typeface="Avenir"/>
                <a:ea typeface="Avenir"/>
                <a:cs typeface="Avenir"/>
                <a:sym typeface="Avenir"/>
              </a:rPr>
              <a:t>Resource audits &amp; risk analysis</a:t>
            </a:r>
          </a:p>
          <a:p>
            <a:pPr marL="285750" lvl="0" indent="-285750">
              <a:lnSpc>
                <a:spcPct val="140000"/>
              </a:lnSpc>
              <a:buClr>
                <a:schemeClr val="dk1"/>
              </a:buClr>
              <a:buSzPts val="1800"/>
              <a:buFont typeface="Arial"/>
              <a:buChar char="•"/>
            </a:pPr>
            <a:r>
              <a:rPr lang="en-US" sz="1800" dirty="0" err="1">
                <a:solidFill>
                  <a:schemeClr val="dk1"/>
                </a:solidFill>
                <a:latin typeface="Avenir"/>
                <a:ea typeface="Avenir"/>
                <a:cs typeface="Avenir"/>
                <a:sym typeface="Avenir"/>
              </a:rPr>
              <a:t>Micromine</a:t>
            </a:r>
            <a:r>
              <a:rPr lang="en-US" sz="1800" dirty="0">
                <a:solidFill>
                  <a:schemeClr val="dk1"/>
                </a:solidFill>
                <a:latin typeface="Avenir"/>
                <a:ea typeface="Avenir"/>
                <a:cs typeface="Avenir"/>
                <a:sym typeface="Avenir"/>
              </a:rPr>
              <a:t>, </a:t>
            </a:r>
            <a:r>
              <a:rPr lang="en-US" sz="1800" dirty="0" err="1">
                <a:solidFill>
                  <a:schemeClr val="dk1"/>
                </a:solidFill>
                <a:latin typeface="Avenir"/>
                <a:ea typeface="Avenir"/>
                <a:cs typeface="Avenir"/>
                <a:sym typeface="Avenir"/>
              </a:rPr>
              <a:t>Surpac</a:t>
            </a:r>
            <a:endParaRPr lang="en-US" sz="1800" dirty="0">
              <a:solidFill>
                <a:schemeClr val="dk1"/>
              </a:solidFill>
              <a:latin typeface="Avenir"/>
              <a:ea typeface="Avenir"/>
              <a:cs typeface="Avenir"/>
              <a:sym typeface="Avenir"/>
            </a:endParaRPr>
          </a:p>
        </p:txBody>
      </p:sp>
      <p:cxnSp>
        <p:nvCxnSpPr>
          <p:cNvPr id="463" name="Google Shape;463;p20"/>
          <p:cNvCxnSpPr/>
          <p:nvPr/>
        </p:nvCxnSpPr>
        <p:spPr>
          <a:xfrm>
            <a:off x="1218855" y="2527562"/>
            <a:ext cx="7443" cy="3524306"/>
          </a:xfrm>
          <a:prstGeom prst="straightConnector1">
            <a:avLst/>
          </a:prstGeom>
          <a:noFill/>
          <a:ln w="63500" cap="flat" cmpd="sng">
            <a:solidFill>
              <a:srgbClr val="324BB1"/>
            </a:solidFill>
            <a:prstDash val="solid"/>
            <a:miter lim="800000"/>
            <a:headEnd type="none" w="sm" len="sm"/>
            <a:tailEnd type="none" w="sm" len="sm"/>
          </a:ln>
        </p:spPr>
      </p:cxnSp>
      <p:cxnSp>
        <p:nvCxnSpPr>
          <p:cNvPr id="464" name="Google Shape;464;p20"/>
          <p:cNvCxnSpPr/>
          <p:nvPr/>
        </p:nvCxnSpPr>
        <p:spPr>
          <a:xfrm rot="10800000">
            <a:off x="695325" y="6057788"/>
            <a:ext cx="10801350" cy="3717"/>
          </a:xfrm>
          <a:prstGeom prst="straightConnector1">
            <a:avLst/>
          </a:prstGeom>
          <a:noFill/>
          <a:ln w="63500" cap="flat" cmpd="sng">
            <a:solidFill>
              <a:srgbClr val="324BB1"/>
            </a:solidFill>
            <a:prstDash val="solid"/>
            <a:miter lim="800000"/>
            <a:headEnd type="none" w="sm" len="sm"/>
            <a:tailEnd type="none" w="sm" len="sm"/>
          </a:ln>
        </p:spPr>
      </p:cxnSp>
      <p:cxnSp>
        <p:nvCxnSpPr>
          <p:cNvPr id="465" name="Google Shape;465;p20"/>
          <p:cNvCxnSpPr/>
          <p:nvPr/>
        </p:nvCxnSpPr>
        <p:spPr>
          <a:xfrm>
            <a:off x="6116747" y="2060575"/>
            <a:ext cx="1591" cy="3960813"/>
          </a:xfrm>
          <a:prstGeom prst="straightConnector1">
            <a:avLst/>
          </a:prstGeom>
          <a:noFill/>
          <a:ln w="63500" cap="flat" cmpd="sng">
            <a:solidFill>
              <a:srgbClr val="324BB1"/>
            </a:solidFill>
            <a:prstDash val="solid"/>
            <a:miter lim="800000"/>
            <a:headEnd type="none" w="sm" len="sm"/>
            <a:tailEnd type="none" w="sm" len="sm"/>
          </a:ln>
        </p:spPr>
      </p:cxnSp>
      <p:sp>
        <p:nvSpPr>
          <p:cNvPr id="466" name="Google Shape;466;p20"/>
          <p:cNvSpPr txBox="1"/>
          <p:nvPr/>
        </p:nvSpPr>
        <p:spPr>
          <a:xfrm>
            <a:off x="372416" y="369114"/>
            <a:ext cx="402272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chemeClr val="accent2">
                    <a:lumMod val="50000"/>
                  </a:schemeClr>
                </a:solidFill>
                <a:latin typeface="Avenir"/>
                <a:ea typeface="Avenir"/>
                <a:cs typeface="Avenir"/>
                <a:sym typeface="Avenir"/>
              </a:rPr>
              <a:t>Geology and Resources</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17</a:t>
            </a:fld>
            <a:endParaRPr lang="de-DE"/>
          </a:p>
        </p:txBody>
      </p:sp>
      <p:pic>
        <p:nvPicPr>
          <p:cNvPr id="18" name="Рисунок 17"/>
          <p:cNvPicPr>
            <a:picLocks noChangeAspect="1"/>
          </p:cNvPicPr>
          <p:nvPr/>
        </p:nvPicPr>
        <p:blipFill>
          <a:blip r:embed="rId3"/>
          <a:stretch>
            <a:fillRect/>
          </a:stretch>
        </p:blipFill>
        <p:spPr>
          <a:xfrm>
            <a:off x="85105" y="879182"/>
            <a:ext cx="12005139" cy="157549"/>
          </a:xfrm>
          <a:prstGeom prst="rect">
            <a:avLst/>
          </a:prstGeom>
        </p:spPr>
      </p:pic>
      <p:pic>
        <p:nvPicPr>
          <p:cNvPr id="19" name="Рисунок 18"/>
          <p:cNvPicPr>
            <a:picLocks noChangeAspect="1"/>
          </p:cNvPicPr>
          <p:nvPr/>
        </p:nvPicPr>
        <p:blipFill>
          <a:blip r:embed="rId4"/>
          <a:stretch>
            <a:fillRect/>
          </a:stretch>
        </p:blipFill>
        <p:spPr>
          <a:xfrm>
            <a:off x="184204" y="6214751"/>
            <a:ext cx="11871299" cy="155415"/>
          </a:xfrm>
          <a:prstGeom prst="rect">
            <a:avLst/>
          </a:prstGeom>
        </p:spPr>
      </p:pic>
      <p:pic>
        <p:nvPicPr>
          <p:cNvPr id="20" name="Рисунок 19"/>
          <p:cNvPicPr>
            <a:picLocks noChangeAspect="1"/>
          </p:cNvPicPr>
          <p:nvPr/>
        </p:nvPicPr>
        <p:blipFill>
          <a:blip r:embed="rId5"/>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1"/>
          <p:cNvSpPr txBox="1"/>
          <p:nvPr/>
        </p:nvSpPr>
        <p:spPr>
          <a:xfrm>
            <a:off x="5585609" y="1711084"/>
            <a:ext cx="5465693" cy="3108503"/>
          </a:xfrm>
          <a:prstGeom prst="rect">
            <a:avLst/>
          </a:prstGeom>
          <a:noFill/>
          <a:ln>
            <a:noFill/>
          </a:ln>
        </p:spPr>
        <p:txBody>
          <a:bodyPr spcFirstLastPara="1" wrap="square" lIns="91425" tIns="45700" rIns="91425" bIns="45700" anchor="t" anchorCtr="0">
            <a:spAutoFit/>
          </a:bodyPr>
          <a:lstStyle/>
          <a:p>
            <a:pPr lvl="0" algn="just">
              <a:lnSpc>
                <a:spcPct val="140000"/>
              </a:lnSpc>
            </a:pPr>
            <a:r>
              <a:rPr lang="ru-RU" dirty="0">
                <a:solidFill>
                  <a:schemeClr val="dk1"/>
                </a:solidFill>
                <a:latin typeface="Avenir"/>
                <a:ea typeface="Avenir"/>
                <a:cs typeface="Avenir"/>
                <a:sym typeface="Avenir"/>
              </a:rPr>
              <a:t>     </a:t>
            </a:r>
            <a:r>
              <a:rPr lang="en-US" dirty="0">
                <a:solidFill>
                  <a:schemeClr val="dk1"/>
                </a:solidFill>
                <a:latin typeface="Avenir"/>
                <a:ea typeface="Avenir"/>
                <a:cs typeface="Avenir"/>
                <a:sym typeface="Avenir"/>
              </a:rPr>
              <a:t>Base your decisions on our interpretation of the structural setting of ore deposits and our recommendations for specialized drilling, sampling, and assaying techniques.</a:t>
            </a:r>
          </a:p>
          <a:p>
            <a:pPr lvl="0" algn="just">
              <a:lnSpc>
                <a:spcPct val="140000"/>
              </a:lnSpc>
            </a:pPr>
            <a:endParaRPr lang="en-US" dirty="0">
              <a:solidFill>
                <a:schemeClr val="dk1"/>
              </a:solidFill>
              <a:latin typeface="Avenir"/>
              <a:ea typeface="Avenir"/>
              <a:cs typeface="Avenir"/>
              <a:sym typeface="Avenir"/>
            </a:endParaRPr>
          </a:p>
          <a:p>
            <a:pPr lvl="0" algn="just">
              <a:lnSpc>
                <a:spcPct val="140000"/>
              </a:lnSpc>
            </a:pPr>
            <a:r>
              <a:rPr lang="en-US" dirty="0">
                <a:solidFill>
                  <a:schemeClr val="dk1"/>
                </a:solidFill>
                <a:latin typeface="Avenir"/>
                <a:ea typeface="Avenir"/>
                <a:cs typeface="Avenir"/>
                <a:sym typeface="Avenir"/>
              </a:rPr>
              <a:t>We use 3D modelling software combined with statistical and </a:t>
            </a:r>
            <a:r>
              <a:rPr lang="en-US" dirty="0" err="1">
                <a:solidFill>
                  <a:schemeClr val="dk1"/>
                </a:solidFill>
                <a:latin typeface="Avenir"/>
                <a:ea typeface="Avenir"/>
                <a:cs typeface="Avenir"/>
                <a:sym typeface="Avenir"/>
              </a:rPr>
              <a:t>geostatistical</a:t>
            </a:r>
            <a:r>
              <a:rPr lang="en-US" dirty="0">
                <a:solidFill>
                  <a:schemeClr val="dk1"/>
                </a:solidFill>
                <a:latin typeface="Avenir"/>
                <a:ea typeface="Avenir"/>
                <a:cs typeface="Avenir"/>
                <a:sym typeface="Avenir"/>
              </a:rPr>
              <a:t> methods to model commodity distribution. Our experts integrate complex datasets to generate and refine targets and identify controls on mineralization. We map open pit and underground mines and improve grade control, ore reserve modelling, mine plans, and near mine drill targeting. </a:t>
            </a:r>
          </a:p>
        </p:txBody>
      </p:sp>
      <p:sp>
        <p:nvSpPr>
          <p:cNvPr id="474" name="Google Shape;474;p21"/>
          <p:cNvSpPr txBox="1"/>
          <p:nvPr/>
        </p:nvSpPr>
        <p:spPr>
          <a:xfrm>
            <a:off x="5369167" y="1168481"/>
            <a:ext cx="5927483"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4">
                    <a:lumMod val="50000"/>
                  </a:schemeClr>
                </a:solidFill>
                <a:latin typeface="Avenir"/>
                <a:sym typeface="Avenir"/>
              </a:rPr>
              <a:t>WORKING APPROACH</a:t>
            </a:r>
          </a:p>
          <a:p>
            <a:pPr lvl="0" algn="ctr"/>
            <a:endParaRPr lang="ru-RU" sz="2000" dirty="0"/>
          </a:p>
        </p:txBody>
      </p:sp>
      <p:sp>
        <p:nvSpPr>
          <p:cNvPr id="475" name="Google Shape;475;p21"/>
          <p:cNvSpPr txBox="1"/>
          <p:nvPr/>
        </p:nvSpPr>
        <p:spPr>
          <a:xfrm>
            <a:off x="707098" y="364236"/>
            <a:ext cx="402272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Geology and Resources</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18</a:t>
            </a:fld>
            <a:endParaRPr lang="de-DE"/>
          </a:p>
        </p:txBody>
      </p:sp>
      <p:pic>
        <p:nvPicPr>
          <p:cNvPr id="11" name="Рисунок 10"/>
          <p:cNvPicPr>
            <a:picLocks noChangeAspect="1"/>
          </p:cNvPicPr>
          <p:nvPr/>
        </p:nvPicPr>
        <p:blipFill>
          <a:blip r:embed="rId3"/>
          <a:stretch>
            <a:fillRect/>
          </a:stretch>
        </p:blipFill>
        <p:spPr>
          <a:xfrm>
            <a:off x="85105" y="879182"/>
            <a:ext cx="12005139" cy="157549"/>
          </a:xfrm>
          <a:prstGeom prst="rect">
            <a:avLst/>
          </a:prstGeom>
        </p:spPr>
      </p:pic>
      <p:pic>
        <p:nvPicPr>
          <p:cNvPr id="12" name="Рисунок 11"/>
          <p:cNvPicPr>
            <a:picLocks noChangeAspect="1"/>
          </p:cNvPicPr>
          <p:nvPr/>
        </p:nvPicPr>
        <p:blipFill>
          <a:blip r:embed="rId4"/>
          <a:stretch>
            <a:fillRect/>
          </a:stretch>
        </p:blipFill>
        <p:spPr>
          <a:xfrm>
            <a:off x="184204" y="6214751"/>
            <a:ext cx="11871299" cy="155415"/>
          </a:xfrm>
          <a:prstGeom prst="rect">
            <a:avLst/>
          </a:prstGeom>
        </p:spPr>
      </p:pic>
      <p:pic>
        <p:nvPicPr>
          <p:cNvPr id="2" name="Рисунок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17155" r="75124"/>
                    </a14:imgEffect>
                  </a14:imgLayer>
                </a14:imgProps>
              </a:ext>
              <a:ext uri="{28A0092B-C50C-407E-A947-70E740481C1C}">
                <a14:useLocalDpi xmlns:a14="http://schemas.microsoft.com/office/drawing/2010/main" val="0"/>
              </a:ext>
            </a:extLst>
          </a:blip>
          <a:srcRect l="21322" r="34531"/>
          <a:stretch/>
        </p:blipFill>
        <p:spPr>
          <a:xfrm>
            <a:off x="553249" y="992311"/>
            <a:ext cx="4815918" cy="5668239"/>
          </a:xfrm>
          <a:prstGeom prst="rect">
            <a:avLst/>
          </a:prstGeom>
          <a:ln>
            <a:noFill/>
          </a:ln>
          <a:effectLst>
            <a:softEdge rad="112500"/>
          </a:effectLst>
        </p:spPr>
      </p:pic>
      <p:pic>
        <p:nvPicPr>
          <p:cNvPr id="10" name="Рисунок 9"/>
          <p:cNvPicPr>
            <a:picLocks noChangeAspect="1"/>
          </p:cNvPicPr>
          <p:nvPr/>
        </p:nvPicPr>
        <p:blipFill>
          <a:blip r:embed="rId7"/>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2" name="Google Shape;562;p29"/>
          <p:cNvSpPr/>
          <p:nvPr/>
        </p:nvSpPr>
        <p:spPr>
          <a:xfrm>
            <a:off x="421642" y="1774540"/>
            <a:ext cx="5809725" cy="68326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endParaRPr sz="1600" b="1" dirty="0">
              <a:solidFill>
                <a:srgbClr val="002060"/>
              </a:solidFill>
              <a:latin typeface="Avenir"/>
              <a:ea typeface="Avenir"/>
              <a:cs typeface="Avenir"/>
              <a:sym typeface="Avenir"/>
            </a:endParaRPr>
          </a:p>
          <a:p>
            <a:pPr marL="0" marR="0" lvl="0" indent="0" algn="l" rtl="0">
              <a:lnSpc>
                <a:spcPct val="12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563" name="Google Shape;563;p29"/>
          <p:cNvSpPr txBox="1"/>
          <p:nvPr/>
        </p:nvSpPr>
        <p:spPr>
          <a:xfrm>
            <a:off x="500621" y="395653"/>
            <a:ext cx="870194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We will find a solution for you!</a:t>
            </a:r>
            <a:endParaRPr b="1" dirty="0">
              <a:solidFill>
                <a:schemeClr val="accent4">
                  <a:lumMod val="50000"/>
                </a:schemeClr>
              </a:solidFill>
            </a:endParaRPr>
          </a:p>
        </p:txBody>
      </p:sp>
      <p:sp>
        <p:nvSpPr>
          <p:cNvPr id="565" name="Google Shape;565;p29"/>
          <p:cNvSpPr txBox="1"/>
          <p:nvPr/>
        </p:nvSpPr>
        <p:spPr>
          <a:xfrm>
            <a:off x="2282954" y="5051608"/>
            <a:ext cx="7743223" cy="695535"/>
          </a:xfrm>
          <a:prstGeom prst="rect">
            <a:avLst/>
          </a:prstGeom>
          <a:noFill/>
          <a:ln>
            <a:noFill/>
          </a:ln>
        </p:spPr>
        <p:txBody>
          <a:bodyPr spcFirstLastPara="1" wrap="square" lIns="91425" tIns="45700" rIns="91425" bIns="45700" anchor="t" anchorCtr="0">
            <a:spAutoFit/>
          </a:bodyPr>
          <a:lstStyle/>
          <a:p>
            <a:pPr lvl="0" algn="ctr">
              <a:lnSpc>
                <a:spcPct val="140000"/>
              </a:lnSpc>
            </a:pPr>
            <a:r>
              <a:rPr lang="en-US" sz="2800" b="1" dirty="0">
                <a:solidFill>
                  <a:schemeClr val="accent4">
                    <a:lumMod val="50000"/>
                  </a:schemeClr>
                </a:solidFill>
                <a:latin typeface="Avenir"/>
                <a:ea typeface="Avenir"/>
                <a:cs typeface="Avenir"/>
                <a:sym typeface="Avenir"/>
              </a:rPr>
              <a:t>LET'S EXPLORE OUR WORLD TOGETHER!</a:t>
            </a:r>
            <a:endParaRPr sz="2800" dirty="0">
              <a:solidFill>
                <a:schemeClr val="accent4">
                  <a:lumMod val="50000"/>
                </a:schemeClr>
              </a:solidFill>
              <a:latin typeface="Avenir"/>
              <a:ea typeface="Avenir"/>
              <a:cs typeface="Avenir"/>
              <a:sym typeface="Avenir"/>
            </a:endParaRP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19</a:t>
            </a:fld>
            <a:endParaRPr lang="de-DE" dirty="0"/>
          </a:p>
        </p:txBody>
      </p:sp>
      <p:sp>
        <p:nvSpPr>
          <p:cNvPr id="5" name="Прямоугольник 4"/>
          <p:cNvSpPr/>
          <p:nvPr/>
        </p:nvSpPr>
        <p:spPr>
          <a:xfrm>
            <a:off x="3106566" y="4916042"/>
            <a:ext cx="6096000" cy="359394"/>
          </a:xfrm>
          <a:prstGeom prst="rect">
            <a:avLst/>
          </a:prstGeom>
          <a:noFill/>
        </p:spPr>
        <p:txBody>
          <a:bodyPr>
            <a:spAutoFit/>
          </a:bodyPr>
          <a:lstStyle/>
          <a:p>
            <a:pPr lvl="0" algn="ctr">
              <a:lnSpc>
                <a:spcPct val="140000"/>
              </a:lnSpc>
            </a:pPr>
            <a:endParaRPr lang="en-US" b="1" dirty="0">
              <a:solidFill>
                <a:schemeClr val="accent4">
                  <a:lumMod val="50000"/>
                </a:schemeClr>
              </a:solidFill>
            </a:endParaRPr>
          </a:p>
        </p:txBody>
      </p:sp>
      <p:pic>
        <p:nvPicPr>
          <p:cNvPr id="2" name="Рисунок 1">
            <a:extLst>
              <a:ext uri="{FF2B5EF4-FFF2-40B4-BE49-F238E27FC236}">
                <a16:creationId xmlns:a16="http://schemas.microsoft.com/office/drawing/2014/main" id="{1E37427E-F658-AF64-FD78-A7849201CD39}"/>
              </a:ext>
            </a:extLst>
          </p:cNvPr>
          <p:cNvPicPr>
            <a:picLocks noChangeAspect="1"/>
          </p:cNvPicPr>
          <p:nvPr/>
        </p:nvPicPr>
        <p:blipFill>
          <a:blip r:embed="rId3"/>
          <a:stretch>
            <a:fillRect/>
          </a:stretch>
        </p:blipFill>
        <p:spPr>
          <a:xfrm>
            <a:off x="3891119" y="1074144"/>
            <a:ext cx="4680496" cy="38418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
          <p:cNvSpPr txBox="1"/>
          <p:nvPr/>
        </p:nvSpPr>
        <p:spPr>
          <a:xfrm>
            <a:off x="4294605" y="1223480"/>
            <a:ext cx="7567019" cy="4401164"/>
          </a:xfrm>
          <a:prstGeom prst="rect">
            <a:avLst/>
          </a:prstGeom>
          <a:noFill/>
          <a:ln>
            <a:noFill/>
          </a:ln>
        </p:spPr>
        <p:txBody>
          <a:bodyPr spcFirstLastPara="1" wrap="square" lIns="91425" tIns="45700" rIns="91425" bIns="45700" anchor="t" anchorCtr="0">
            <a:spAutoFit/>
          </a:bodyPr>
          <a:lstStyle/>
          <a:p>
            <a:pPr lvl="0" algn="just">
              <a:lnSpc>
                <a:spcPct val="140000"/>
              </a:lnSpc>
            </a:pPr>
            <a:r>
              <a:rPr lang="en-US" sz="2000" b="1" i="1" dirty="0">
                <a:solidFill>
                  <a:srgbClr val="002060"/>
                </a:solidFill>
                <a:latin typeface="Avenir"/>
                <a:ea typeface="Avenir"/>
                <a:cs typeface="Avenir"/>
                <a:sym typeface="Avenir"/>
              </a:rPr>
              <a:t>GPR INVESTIGATION </a:t>
            </a:r>
            <a:r>
              <a:rPr lang="en-US" sz="2000" i="1" dirty="0">
                <a:solidFill>
                  <a:schemeClr val="tx1"/>
                </a:solidFill>
                <a:latin typeface="Avenir"/>
                <a:ea typeface="Avenir"/>
                <a:cs typeface="Avenir"/>
                <a:sym typeface="Avenir"/>
              </a:rPr>
              <a:t>was founded to provide high level</a:t>
            </a:r>
            <a:r>
              <a:rPr lang="uk-UA" sz="2000" i="1" dirty="0">
                <a:solidFill>
                  <a:schemeClr val="tx1"/>
                </a:solidFill>
                <a:latin typeface="Avenir"/>
                <a:ea typeface="Avenir"/>
                <a:cs typeface="Avenir"/>
                <a:sym typeface="Avenir"/>
              </a:rPr>
              <a:t> </a:t>
            </a:r>
            <a:r>
              <a:rPr lang="en-US" sz="2000" i="1" dirty="0">
                <a:solidFill>
                  <a:schemeClr val="tx1"/>
                </a:solidFill>
                <a:latin typeface="Avenir"/>
                <a:ea typeface="Avenir"/>
                <a:cs typeface="Avenir"/>
                <a:sym typeface="Avenir"/>
              </a:rPr>
              <a:t>Geophysical</a:t>
            </a:r>
            <a:r>
              <a:rPr lang="uk-UA" sz="2000" i="1" dirty="0">
                <a:solidFill>
                  <a:schemeClr val="tx1"/>
                </a:solidFill>
                <a:latin typeface="Avenir"/>
                <a:ea typeface="Avenir"/>
                <a:cs typeface="Avenir"/>
                <a:sym typeface="Avenir"/>
              </a:rPr>
              <a:t>, </a:t>
            </a:r>
            <a:r>
              <a:rPr lang="en-US" sz="2000" i="1" dirty="0">
                <a:solidFill>
                  <a:schemeClr val="tx1"/>
                </a:solidFill>
                <a:latin typeface="Avenir"/>
                <a:ea typeface="Avenir"/>
                <a:cs typeface="Avenir"/>
                <a:sym typeface="Avenir"/>
              </a:rPr>
              <a:t>Geological &amp; Mining consultancy services. Our experienced team of geologists and mining experts will support you in gaining value to your projects, taking essential decisions, and reaching your milestones.</a:t>
            </a:r>
          </a:p>
          <a:p>
            <a:pPr lvl="0" algn="just">
              <a:lnSpc>
                <a:spcPct val="140000"/>
              </a:lnSpc>
            </a:pPr>
            <a:r>
              <a:rPr lang="en-US" sz="2000" i="1" dirty="0">
                <a:solidFill>
                  <a:schemeClr val="tx1"/>
                </a:solidFill>
                <a:latin typeface="Avenir"/>
                <a:ea typeface="Avenir"/>
                <a:cs typeface="Avenir"/>
                <a:sym typeface="Avenir"/>
              </a:rPr>
              <a:t>Thanks to our broad network of internationally renowned partners we base our services on a very broad portfolio of techniques following the highest standards. </a:t>
            </a:r>
          </a:p>
          <a:p>
            <a:pPr lvl="0" algn="just">
              <a:lnSpc>
                <a:spcPct val="140000"/>
              </a:lnSpc>
            </a:pPr>
            <a:r>
              <a:rPr lang="en-US" sz="2000" i="1" dirty="0">
                <a:solidFill>
                  <a:schemeClr val="tx1"/>
                </a:solidFill>
                <a:latin typeface="Avenir"/>
                <a:ea typeface="Avenir"/>
                <a:cs typeface="Avenir"/>
                <a:sym typeface="Avenir"/>
              </a:rPr>
              <a:t>Please find a short presentation of our services on the following slides.</a:t>
            </a:r>
          </a:p>
        </p:txBody>
      </p:sp>
      <p:sp>
        <p:nvSpPr>
          <p:cNvPr id="5" name="Номер слайда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a:t>
            </a:fld>
            <a:endParaRPr lang="de-DE" dirty="0"/>
          </a:p>
        </p:txBody>
      </p:sp>
      <p:sp>
        <p:nvSpPr>
          <p:cNvPr id="3" name="Текст 2"/>
          <p:cNvSpPr>
            <a:spLocks noGrp="1"/>
          </p:cNvSpPr>
          <p:nvPr>
            <p:ph type="body" idx="1"/>
          </p:nvPr>
        </p:nvSpPr>
        <p:spPr>
          <a:xfrm>
            <a:off x="783602" y="555865"/>
            <a:ext cx="4022725" cy="542925"/>
          </a:xfrm>
        </p:spPr>
        <p:txBody>
          <a:bodyPr>
            <a:normAutofit fontScale="70000" lnSpcReduction="20000"/>
          </a:bodyPr>
          <a:lstStyle/>
          <a:p>
            <a:r>
              <a:rPr lang="en-US" sz="4300" b="1" dirty="0"/>
              <a:t>Introduction</a:t>
            </a:r>
          </a:p>
          <a:p>
            <a:endParaRPr lang="ru-RU" dirty="0"/>
          </a:p>
        </p:txBody>
      </p:sp>
      <p:pic>
        <p:nvPicPr>
          <p:cNvPr id="2" name="Рисунок 1">
            <a:extLst>
              <a:ext uri="{FF2B5EF4-FFF2-40B4-BE49-F238E27FC236}">
                <a16:creationId xmlns:a16="http://schemas.microsoft.com/office/drawing/2014/main" id="{BC2956BB-935F-30AD-E7F6-E70E5EBA5CE5}"/>
              </a:ext>
            </a:extLst>
          </p:cNvPr>
          <p:cNvPicPr>
            <a:picLocks noChangeAspect="1"/>
          </p:cNvPicPr>
          <p:nvPr/>
        </p:nvPicPr>
        <p:blipFill>
          <a:blip r:embed="rId3"/>
          <a:stretch>
            <a:fillRect/>
          </a:stretch>
        </p:blipFill>
        <p:spPr>
          <a:xfrm>
            <a:off x="276038" y="1343284"/>
            <a:ext cx="4018567" cy="32985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575403" y="1851801"/>
            <a:ext cx="6718532" cy="2246729"/>
          </a:xfrm>
          <a:prstGeom prst="rect">
            <a:avLst/>
          </a:prstGeom>
          <a:noFill/>
          <a:ln>
            <a:noFill/>
          </a:ln>
        </p:spPr>
        <p:txBody>
          <a:bodyPr spcFirstLastPara="1" wrap="square" lIns="91425" tIns="45700" rIns="91425" bIns="45700" anchor="t" anchorCtr="0">
            <a:spAutoFit/>
          </a:bodyPr>
          <a:lstStyle/>
          <a:p>
            <a:pPr lvl="0"/>
            <a:r>
              <a:rPr lang="en-US" sz="2000" b="1" dirty="0">
                <a:solidFill>
                  <a:srgbClr val="002060"/>
                </a:solidFill>
                <a:latin typeface="Avenir"/>
                <a:ea typeface="Avenir"/>
                <a:cs typeface="Avenir"/>
                <a:sym typeface="Avenir"/>
              </a:rPr>
              <a:t>1	ABOUT US</a:t>
            </a:r>
          </a:p>
          <a:p>
            <a:pPr lvl="0"/>
            <a:endParaRPr lang="en-US" sz="2000" b="1" dirty="0">
              <a:solidFill>
                <a:srgbClr val="002060"/>
              </a:solidFill>
              <a:latin typeface="Avenir"/>
              <a:ea typeface="Avenir"/>
              <a:cs typeface="Avenir"/>
              <a:sym typeface="Avenir"/>
            </a:endParaRPr>
          </a:p>
          <a:p>
            <a:pPr lvl="0"/>
            <a:endParaRPr lang="en-US" sz="2000" b="1" dirty="0">
              <a:solidFill>
                <a:srgbClr val="002060"/>
              </a:solidFill>
              <a:latin typeface="Avenir"/>
              <a:ea typeface="Avenir"/>
              <a:cs typeface="Avenir"/>
              <a:sym typeface="Avenir"/>
            </a:endParaRPr>
          </a:p>
          <a:p>
            <a:pPr lvl="0"/>
            <a:r>
              <a:rPr lang="en-US" sz="2000" b="1" dirty="0">
                <a:solidFill>
                  <a:srgbClr val="002060"/>
                </a:solidFill>
                <a:latin typeface="Avenir"/>
                <a:ea typeface="Avenir"/>
                <a:cs typeface="Avenir"/>
                <a:sym typeface="Avenir"/>
              </a:rPr>
              <a:t>2	OUR SERVICES</a:t>
            </a:r>
          </a:p>
          <a:p>
            <a:pPr lvl="0"/>
            <a:endParaRPr lang="en-US" sz="2000" b="1" dirty="0">
              <a:solidFill>
                <a:srgbClr val="002060"/>
              </a:solidFill>
              <a:latin typeface="Avenir"/>
              <a:ea typeface="Avenir"/>
              <a:cs typeface="Avenir"/>
              <a:sym typeface="Avenir"/>
            </a:endParaRPr>
          </a:p>
          <a:p>
            <a:pPr lvl="0"/>
            <a:br>
              <a:rPr lang="en-US" sz="2000" b="1" dirty="0">
                <a:solidFill>
                  <a:srgbClr val="002060"/>
                </a:solidFill>
                <a:latin typeface="Avenir"/>
                <a:ea typeface="Avenir"/>
                <a:cs typeface="Avenir"/>
                <a:sym typeface="Avenir"/>
              </a:rPr>
            </a:br>
            <a:r>
              <a:rPr lang="en-US" sz="2000" b="1" dirty="0">
                <a:solidFill>
                  <a:srgbClr val="002060"/>
                </a:solidFill>
                <a:latin typeface="Avenir"/>
                <a:ea typeface="Avenir"/>
                <a:cs typeface="Avenir"/>
                <a:sym typeface="Avenir"/>
              </a:rPr>
              <a:t>3	OUR EXPLORATION PROJECTS</a:t>
            </a:r>
          </a:p>
        </p:txBody>
      </p:sp>
      <p:sp>
        <p:nvSpPr>
          <p:cNvPr id="113" name="Google Shape;113;p3"/>
          <p:cNvSpPr txBox="1"/>
          <p:nvPr/>
        </p:nvSpPr>
        <p:spPr>
          <a:xfrm>
            <a:off x="418249" y="284393"/>
            <a:ext cx="402272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3200" b="1" dirty="0">
                <a:solidFill>
                  <a:srgbClr val="2C2F56"/>
                </a:solidFill>
              </a:rPr>
              <a:t>Agenda</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solidFill>
                  <a:schemeClr val="tx1"/>
                </a:solidFill>
              </a:rPr>
              <a:t>3</a:t>
            </a:fld>
            <a:endParaRPr lang="de-DE" dirty="0">
              <a:solidFill>
                <a:schemeClr val="tx1"/>
              </a:solidFill>
            </a:endParaRPr>
          </a:p>
        </p:txBody>
      </p:sp>
      <p:pic>
        <p:nvPicPr>
          <p:cNvPr id="9" name="Рисунок 8"/>
          <p:cNvPicPr>
            <a:picLocks noChangeAspect="1"/>
          </p:cNvPicPr>
          <p:nvPr/>
        </p:nvPicPr>
        <p:blipFill>
          <a:blip r:embed="rId3"/>
          <a:stretch>
            <a:fillRect/>
          </a:stretch>
        </p:blipFill>
        <p:spPr>
          <a:xfrm>
            <a:off x="85105" y="907161"/>
            <a:ext cx="12005139" cy="157549"/>
          </a:xfrm>
          <a:prstGeom prst="rect">
            <a:avLst/>
          </a:prstGeom>
        </p:spPr>
      </p:pic>
      <p:pic>
        <p:nvPicPr>
          <p:cNvPr id="10" name="Рисунок 9"/>
          <p:cNvPicPr>
            <a:picLocks noChangeAspect="1"/>
          </p:cNvPicPr>
          <p:nvPr/>
        </p:nvPicPr>
        <p:blipFill>
          <a:blip r:embed="rId4"/>
          <a:stretch>
            <a:fillRect/>
          </a:stretch>
        </p:blipFill>
        <p:spPr>
          <a:xfrm>
            <a:off x="184204" y="6242730"/>
            <a:ext cx="11871299" cy="155415"/>
          </a:xfrm>
          <a:prstGeom prst="rect">
            <a:avLst/>
          </a:prstGeom>
        </p:spPr>
      </p:pic>
      <p:pic>
        <p:nvPicPr>
          <p:cNvPr id="2" name="Рисунок 1"/>
          <p:cNvPicPr>
            <a:picLocks noChangeAspect="1"/>
          </p:cNvPicPr>
          <p:nvPr/>
        </p:nvPicPr>
        <p:blipFill>
          <a:blip r:embed="rId5"/>
          <a:stretch>
            <a:fillRect/>
          </a:stretch>
        </p:blipFill>
        <p:spPr>
          <a:xfrm>
            <a:off x="10987864" y="164394"/>
            <a:ext cx="807459" cy="6629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p:nvPr/>
        </p:nvSpPr>
        <p:spPr>
          <a:xfrm>
            <a:off x="823177" y="3614058"/>
            <a:ext cx="10801350" cy="2031285"/>
          </a:xfrm>
          <a:prstGeom prst="rect">
            <a:avLst/>
          </a:prstGeom>
          <a:noFill/>
          <a:ln>
            <a:noFill/>
          </a:ln>
        </p:spPr>
        <p:txBody>
          <a:bodyPr spcFirstLastPara="1" wrap="square" lIns="91425" tIns="45700" rIns="91425" bIns="45700" anchor="t" anchorCtr="0">
            <a:spAutoFit/>
          </a:bodyPr>
          <a:lstStyle/>
          <a:p>
            <a:pPr lvl="0" algn="just">
              <a:lnSpc>
                <a:spcPct val="140000"/>
              </a:lnSpc>
            </a:pPr>
            <a:r>
              <a:rPr lang="en-US" sz="1800" b="1" dirty="0">
                <a:solidFill>
                  <a:srgbClr val="002060"/>
                </a:solidFill>
                <a:latin typeface="Avenir"/>
                <a:ea typeface="Avenir"/>
                <a:cs typeface="Avenir"/>
                <a:sym typeface="Avenir"/>
              </a:rPr>
              <a:t>GPR INVESTIGATION </a:t>
            </a:r>
            <a:r>
              <a:rPr lang="en-US" sz="1800" dirty="0">
                <a:solidFill>
                  <a:schemeClr val="tx1"/>
                </a:solidFill>
                <a:latin typeface="Avenir"/>
                <a:ea typeface="Avenir"/>
                <a:cs typeface="Avenir"/>
                <a:sym typeface="Avenir"/>
              </a:rPr>
              <a:t>provides geological consulting, exploration management,  and contract geological services to the global mining and exploration industry. Our team is experienced in all stages of the mining cycle, from greenfield exploration through to development, and initial production, to full-scale operation. We strive for technical excellence and aim to exceed client expectations on every engagement.</a:t>
            </a:r>
          </a:p>
        </p:txBody>
      </p:sp>
      <p:pic>
        <p:nvPicPr>
          <p:cNvPr id="121" name="Google Shape;121;p4" descr="Klemmbrett Silhouette"/>
          <p:cNvPicPr preferRelativeResize="0"/>
          <p:nvPr/>
        </p:nvPicPr>
        <p:blipFill rotWithShape="1">
          <a:blip r:embed="rId3">
            <a:alphaModFix/>
          </a:blip>
          <a:srcRect/>
          <a:stretch/>
        </p:blipFill>
        <p:spPr>
          <a:xfrm>
            <a:off x="6785569" y="1759198"/>
            <a:ext cx="1450724" cy="1450724"/>
          </a:xfrm>
          <a:prstGeom prst="rect">
            <a:avLst/>
          </a:prstGeom>
          <a:noFill/>
          <a:ln>
            <a:noFill/>
          </a:ln>
          <a:effectLst>
            <a:glow rad="228600">
              <a:schemeClr val="bg1">
                <a:alpha val="40000"/>
              </a:schemeClr>
            </a:glow>
          </a:effectLst>
        </p:spPr>
      </p:pic>
      <p:pic>
        <p:nvPicPr>
          <p:cNvPr id="122" name="Google Shape;122;p4" descr="Arbeit mit einfarbiger Füllung"/>
          <p:cNvPicPr preferRelativeResize="0"/>
          <p:nvPr/>
        </p:nvPicPr>
        <p:blipFill rotWithShape="1">
          <a:blip r:embed="rId4">
            <a:alphaModFix/>
          </a:blip>
          <a:srcRect/>
          <a:stretch/>
        </p:blipFill>
        <p:spPr>
          <a:xfrm>
            <a:off x="9650729" y="1783754"/>
            <a:ext cx="1206625" cy="1206625"/>
          </a:xfrm>
          <a:prstGeom prst="rect">
            <a:avLst/>
          </a:prstGeom>
          <a:noFill/>
          <a:ln>
            <a:noFill/>
          </a:ln>
          <a:effectLst>
            <a:glow rad="139700">
              <a:schemeClr val="bg1">
                <a:alpha val="40000"/>
              </a:schemeClr>
            </a:glow>
          </a:effectLst>
        </p:spPr>
      </p:pic>
      <p:pic>
        <p:nvPicPr>
          <p:cNvPr id="123" name="Google Shape;123;p4" descr="Satellit mit einfarbiger Füllung"/>
          <p:cNvPicPr preferRelativeResize="0"/>
          <p:nvPr/>
        </p:nvPicPr>
        <p:blipFill rotWithShape="1">
          <a:blip r:embed="rId5">
            <a:alphaModFix/>
          </a:blip>
          <a:srcRect/>
          <a:stretch/>
        </p:blipFill>
        <p:spPr>
          <a:xfrm>
            <a:off x="1176000" y="2559449"/>
            <a:ext cx="807032" cy="807032"/>
          </a:xfrm>
          <a:prstGeom prst="rect">
            <a:avLst/>
          </a:prstGeom>
          <a:noFill/>
          <a:ln>
            <a:noFill/>
          </a:ln>
          <a:effectLst>
            <a:glow rad="101600">
              <a:schemeClr val="bg1">
                <a:alpha val="40000"/>
              </a:schemeClr>
            </a:glow>
          </a:effectLst>
        </p:spPr>
      </p:pic>
      <p:pic>
        <p:nvPicPr>
          <p:cNvPr id="124" name="Google Shape;124;p4" descr="Ethernet mit einfarbiger Füllung"/>
          <p:cNvPicPr preferRelativeResize="0"/>
          <p:nvPr/>
        </p:nvPicPr>
        <p:blipFill rotWithShape="1">
          <a:blip r:embed="rId6">
            <a:alphaModFix/>
          </a:blip>
          <a:srcRect/>
          <a:stretch/>
        </p:blipFill>
        <p:spPr>
          <a:xfrm>
            <a:off x="2988425" y="2046013"/>
            <a:ext cx="807032" cy="807032"/>
          </a:xfrm>
          <a:prstGeom prst="rect">
            <a:avLst/>
          </a:prstGeom>
          <a:noFill/>
          <a:ln>
            <a:noFill/>
          </a:ln>
          <a:effectLst>
            <a:glow rad="63500">
              <a:schemeClr val="bg1">
                <a:alpha val="40000"/>
              </a:schemeClr>
            </a:glow>
          </a:effectLst>
        </p:spPr>
      </p:pic>
      <p:pic>
        <p:nvPicPr>
          <p:cNvPr id="125" name="Google Shape;125;p4" descr="Reagenzgläser mit einfarbiger Füllung"/>
          <p:cNvPicPr preferRelativeResize="0"/>
          <p:nvPr/>
        </p:nvPicPr>
        <p:blipFill rotWithShape="1">
          <a:blip r:embed="rId7">
            <a:alphaModFix/>
          </a:blip>
          <a:srcRect/>
          <a:stretch/>
        </p:blipFill>
        <p:spPr>
          <a:xfrm>
            <a:off x="1951033" y="2113744"/>
            <a:ext cx="702495" cy="702495"/>
          </a:xfrm>
          <a:prstGeom prst="rect">
            <a:avLst/>
          </a:prstGeom>
          <a:noFill/>
          <a:ln>
            <a:noFill/>
          </a:ln>
          <a:effectLst>
            <a:glow rad="63500">
              <a:schemeClr val="bg1">
                <a:alpha val="40000"/>
              </a:schemeClr>
            </a:glow>
          </a:effectLst>
        </p:spPr>
      </p:pic>
      <p:pic>
        <p:nvPicPr>
          <p:cNvPr id="126" name="Google Shape;126;p4" descr="Bilder mit einfarbiger Füllung"/>
          <p:cNvPicPr preferRelativeResize="0"/>
          <p:nvPr/>
        </p:nvPicPr>
        <p:blipFill rotWithShape="1">
          <a:blip r:embed="rId8">
            <a:alphaModFix/>
          </a:blip>
          <a:srcRect/>
          <a:stretch/>
        </p:blipFill>
        <p:spPr>
          <a:xfrm rot="-900000">
            <a:off x="1293741" y="1480592"/>
            <a:ext cx="763021" cy="763021"/>
          </a:xfrm>
          <a:prstGeom prst="rect">
            <a:avLst/>
          </a:prstGeom>
          <a:noFill/>
          <a:ln>
            <a:noFill/>
          </a:ln>
          <a:effectLst>
            <a:glow rad="63500">
              <a:schemeClr val="bg1">
                <a:alpha val="40000"/>
              </a:schemeClr>
            </a:glow>
          </a:effectLst>
        </p:spPr>
      </p:pic>
      <p:pic>
        <p:nvPicPr>
          <p:cNvPr id="127" name="Google Shape;127;p4" descr="Laptop mit einfarbiger Füllung"/>
          <p:cNvPicPr preferRelativeResize="0"/>
          <p:nvPr/>
        </p:nvPicPr>
        <p:blipFill rotWithShape="1">
          <a:blip r:embed="rId9">
            <a:alphaModFix/>
          </a:blip>
          <a:srcRect/>
          <a:stretch/>
        </p:blipFill>
        <p:spPr>
          <a:xfrm>
            <a:off x="4000436" y="1656524"/>
            <a:ext cx="1614545" cy="1614545"/>
          </a:xfrm>
          <a:prstGeom prst="rect">
            <a:avLst/>
          </a:prstGeom>
          <a:noFill/>
          <a:ln>
            <a:noFill/>
          </a:ln>
          <a:effectLst>
            <a:glow rad="228600">
              <a:schemeClr val="bg1">
                <a:lumMod val="95000"/>
                <a:alpha val="40000"/>
              </a:schemeClr>
            </a:glow>
          </a:effectLst>
          <a:scene3d>
            <a:camera prst="orthographicFront"/>
            <a:lightRig rig="threePt" dir="t"/>
          </a:scene3d>
          <a:sp3d>
            <a:bevelT/>
          </a:sp3d>
        </p:spPr>
      </p:pic>
      <p:pic>
        <p:nvPicPr>
          <p:cNvPr id="128" name="Google Shape;128;p4" descr="Ethernet mit einfarbiger Füllung"/>
          <p:cNvPicPr preferRelativeResize="0"/>
          <p:nvPr/>
        </p:nvPicPr>
        <p:blipFill rotWithShape="1">
          <a:blip r:embed="rId6">
            <a:alphaModFix/>
          </a:blip>
          <a:srcRect/>
          <a:stretch/>
        </p:blipFill>
        <p:spPr>
          <a:xfrm>
            <a:off x="5710413" y="2063115"/>
            <a:ext cx="807032" cy="807032"/>
          </a:xfrm>
          <a:prstGeom prst="rect">
            <a:avLst/>
          </a:prstGeom>
          <a:noFill/>
          <a:ln>
            <a:noFill/>
          </a:ln>
          <a:effectLst>
            <a:glow rad="228600">
              <a:schemeClr val="bg1">
                <a:alpha val="40000"/>
              </a:schemeClr>
            </a:glow>
          </a:effectLst>
        </p:spPr>
      </p:pic>
      <p:pic>
        <p:nvPicPr>
          <p:cNvPr id="129" name="Google Shape;129;p4" descr="Ethernet mit einfarbiger Füllung"/>
          <p:cNvPicPr preferRelativeResize="0"/>
          <p:nvPr/>
        </p:nvPicPr>
        <p:blipFill rotWithShape="1">
          <a:blip r:embed="rId6">
            <a:alphaModFix/>
          </a:blip>
          <a:srcRect/>
          <a:stretch/>
        </p:blipFill>
        <p:spPr>
          <a:xfrm>
            <a:off x="8391299" y="2061584"/>
            <a:ext cx="807032" cy="807032"/>
          </a:xfrm>
          <a:prstGeom prst="rect">
            <a:avLst/>
          </a:prstGeom>
          <a:noFill/>
          <a:ln>
            <a:noFill/>
          </a:ln>
          <a:effectLst>
            <a:glow rad="228600">
              <a:schemeClr val="bg1">
                <a:alpha val="40000"/>
              </a:schemeClr>
            </a:glow>
          </a:effectLst>
        </p:spPr>
      </p:pic>
      <p:sp>
        <p:nvSpPr>
          <p:cNvPr id="130" name="Google Shape;130;p4"/>
          <p:cNvSpPr txBox="1"/>
          <p:nvPr/>
        </p:nvSpPr>
        <p:spPr>
          <a:xfrm>
            <a:off x="446049" y="315780"/>
            <a:ext cx="402272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rgbClr val="2C2F56"/>
                </a:solidFill>
                <a:latin typeface="Avenir"/>
                <a:ea typeface="Avenir"/>
                <a:cs typeface="Avenir"/>
                <a:sym typeface="Avenir"/>
              </a:rPr>
              <a:t>About Us</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4</a:t>
            </a:fld>
            <a:endParaRPr lang="de-DE" dirty="0"/>
          </a:p>
        </p:txBody>
      </p:sp>
      <p:pic>
        <p:nvPicPr>
          <p:cNvPr id="22" name="Рисунок 21"/>
          <p:cNvPicPr>
            <a:picLocks noChangeAspect="1"/>
          </p:cNvPicPr>
          <p:nvPr/>
        </p:nvPicPr>
        <p:blipFill>
          <a:blip r:embed="rId10"/>
          <a:stretch>
            <a:fillRect/>
          </a:stretch>
        </p:blipFill>
        <p:spPr>
          <a:xfrm>
            <a:off x="85105" y="907161"/>
            <a:ext cx="12005139" cy="157549"/>
          </a:xfrm>
          <a:prstGeom prst="rect">
            <a:avLst/>
          </a:prstGeom>
        </p:spPr>
      </p:pic>
      <p:pic>
        <p:nvPicPr>
          <p:cNvPr id="23" name="Рисунок 22"/>
          <p:cNvPicPr>
            <a:picLocks noChangeAspect="1"/>
          </p:cNvPicPr>
          <p:nvPr/>
        </p:nvPicPr>
        <p:blipFill>
          <a:blip r:embed="rId11"/>
          <a:stretch>
            <a:fillRect/>
          </a:stretch>
        </p:blipFill>
        <p:spPr>
          <a:xfrm>
            <a:off x="184204" y="6242730"/>
            <a:ext cx="11871299" cy="155415"/>
          </a:xfrm>
          <a:prstGeom prst="rect">
            <a:avLst/>
          </a:prstGeom>
        </p:spPr>
      </p:pic>
      <p:pic>
        <p:nvPicPr>
          <p:cNvPr id="17" name="Рисунок 16"/>
          <p:cNvPicPr>
            <a:picLocks noChangeAspect="1"/>
          </p:cNvPicPr>
          <p:nvPr/>
        </p:nvPicPr>
        <p:blipFill>
          <a:blip r:embed="rId12"/>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1" name="Google Shape;231;p7"/>
          <p:cNvPicPr preferRelativeResize="0"/>
          <p:nvPr/>
        </p:nvPicPr>
        <p:blipFill rotWithShape="1">
          <a:blip r:embed="rId3">
            <a:alphaModFix/>
          </a:blip>
          <a:srcRect/>
          <a:stretch/>
        </p:blipFill>
        <p:spPr>
          <a:xfrm>
            <a:off x="985843" y="1631223"/>
            <a:ext cx="2670239" cy="878368"/>
          </a:xfrm>
          <a:prstGeom prst="rect">
            <a:avLst/>
          </a:prstGeom>
          <a:noFill/>
          <a:ln>
            <a:noFill/>
          </a:ln>
        </p:spPr>
      </p:pic>
      <p:sp>
        <p:nvSpPr>
          <p:cNvPr id="233" name="Google Shape;233;p7"/>
          <p:cNvSpPr txBox="1"/>
          <p:nvPr/>
        </p:nvSpPr>
        <p:spPr>
          <a:xfrm>
            <a:off x="4480122" y="1650320"/>
            <a:ext cx="7096302" cy="867890"/>
          </a:xfrm>
          <a:prstGeom prst="rect">
            <a:avLst/>
          </a:prstGeom>
          <a:noFill/>
          <a:ln>
            <a:noFill/>
          </a:ln>
        </p:spPr>
        <p:txBody>
          <a:bodyPr spcFirstLastPara="1" wrap="square" lIns="91425" tIns="45700" rIns="91425" bIns="45700" anchor="ctr" anchorCtr="0">
            <a:spAutoFit/>
          </a:bodyPr>
          <a:lstStyle/>
          <a:p>
            <a:pPr lvl="0">
              <a:lnSpc>
                <a:spcPct val="140000"/>
              </a:lnSpc>
            </a:pPr>
            <a:r>
              <a:rPr lang="en-US" sz="1800" dirty="0">
                <a:solidFill>
                  <a:schemeClr val="dk1"/>
                </a:solidFill>
                <a:latin typeface="Avenir"/>
                <a:ea typeface="Avenir"/>
                <a:cs typeface="Avenir"/>
                <a:sym typeface="Avenir"/>
              </a:rPr>
              <a:t>Australasia – JORC Australasian Code for Reporting of Exploration Results, Mineral Resources and Ore Reserves</a:t>
            </a:r>
            <a:endParaRPr lang="en-US" sz="1800" dirty="0">
              <a:solidFill>
                <a:schemeClr val="dk1"/>
              </a:solidFill>
              <a:latin typeface="Calibri"/>
              <a:ea typeface="Calibri"/>
              <a:cs typeface="Calibri"/>
              <a:sym typeface="Calibri"/>
            </a:endParaRPr>
          </a:p>
        </p:txBody>
      </p:sp>
      <p:sp>
        <p:nvSpPr>
          <p:cNvPr id="235" name="Google Shape;235;p7"/>
          <p:cNvSpPr txBox="1"/>
          <p:nvPr/>
        </p:nvSpPr>
        <p:spPr>
          <a:xfrm>
            <a:off x="4594996" y="2896956"/>
            <a:ext cx="7261411" cy="1255688"/>
          </a:xfrm>
          <a:prstGeom prst="rect">
            <a:avLst/>
          </a:prstGeom>
          <a:noFill/>
          <a:ln>
            <a:noFill/>
          </a:ln>
        </p:spPr>
        <p:txBody>
          <a:bodyPr spcFirstLastPara="1" wrap="square" lIns="91425" tIns="45700" rIns="91425" bIns="45700" anchor="ctr" anchorCtr="0">
            <a:spAutoFit/>
          </a:bodyPr>
          <a:lstStyle/>
          <a:p>
            <a:pPr lvl="0">
              <a:lnSpc>
                <a:spcPct val="140000"/>
              </a:lnSpc>
            </a:pPr>
            <a:r>
              <a:rPr lang="en-US" sz="1800" dirty="0">
                <a:solidFill>
                  <a:srgbClr val="202124"/>
                </a:solidFill>
                <a:latin typeface="Avenir"/>
                <a:ea typeface="Avenir"/>
                <a:cs typeface="Avenir"/>
                <a:sym typeface="Avenir"/>
              </a:rPr>
              <a:t>National Instrument 43-101 (the "NI 43-101" or the "NI") is a national instrument for the Standards of Disclosure for Mineral Projects within Canada</a:t>
            </a:r>
            <a:endParaRPr lang="en-US" sz="1800" dirty="0">
              <a:solidFill>
                <a:schemeClr val="dk1"/>
              </a:solidFill>
              <a:latin typeface="Calibri"/>
              <a:ea typeface="Calibri"/>
              <a:cs typeface="Calibri"/>
              <a:sym typeface="Calibri"/>
            </a:endParaRPr>
          </a:p>
        </p:txBody>
      </p:sp>
      <p:sp>
        <p:nvSpPr>
          <p:cNvPr id="236" name="Google Shape;236;p7"/>
          <p:cNvSpPr txBox="1"/>
          <p:nvPr/>
        </p:nvSpPr>
        <p:spPr>
          <a:xfrm>
            <a:off x="485968" y="361674"/>
            <a:ext cx="6720815"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rgbClr val="2C2F56"/>
                </a:solidFill>
                <a:latin typeface="Avenir"/>
                <a:ea typeface="Avenir"/>
                <a:cs typeface="Avenir"/>
                <a:sym typeface="Avenir"/>
              </a:rPr>
              <a:t>The Standards We Follow</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5</a:t>
            </a:fld>
            <a:endParaRPr lang="de-DE"/>
          </a:p>
        </p:txBody>
      </p:sp>
      <p:pic>
        <p:nvPicPr>
          <p:cNvPr id="14" name="Рисунок 13"/>
          <p:cNvPicPr>
            <a:picLocks noChangeAspect="1"/>
          </p:cNvPicPr>
          <p:nvPr/>
        </p:nvPicPr>
        <p:blipFill>
          <a:blip r:embed="rId4"/>
          <a:stretch>
            <a:fillRect/>
          </a:stretch>
        </p:blipFill>
        <p:spPr>
          <a:xfrm>
            <a:off x="85105" y="879182"/>
            <a:ext cx="12005139" cy="157549"/>
          </a:xfrm>
          <a:prstGeom prst="rect">
            <a:avLst/>
          </a:prstGeom>
        </p:spPr>
      </p:pic>
      <p:pic>
        <p:nvPicPr>
          <p:cNvPr id="15" name="Рисунок 14"/>
          <p:cNvPicPr>
            <a:picLocks noChangeAspect="1"/>
          </p:cNvPicPr>
          <p:nvPr/>
        </p:nvPicPr>
        <p:blipFill>
          <a:blip r:embed="rId5"/>
          <a:stretch>
            <a:fillRect/>
          </a:stretch>
        </p:blipFill>
        <p:spPr>
          <a:xfrm>
            <a:off x="184204" y="6214751"/>
            <a:ext cx="11871299" cy="155415"/>
          </a:xfrm>
          <a:prstGeom prst="rect">
            <a:avLst/>
          </a:prstGeom>
        </p:spPr>
      </p:pic>
      <p:pic>
        <p:nvPicPr>
          <p:cNvPr id="2" name="Рисунок 1"/>
          <p:cNvPicPr>
            <a:picLocks noChangeAspect="1"/>
          </p:cNvPicPr>
          <p:nvPr/>
        </p:nvPicPr>
        <p:blipFill>
          <a:blip r:embed="rId6"/>
          <a:stretch>
            <a:fillRect/>
          </a:stretch>
        </p:blipFill>
        <p:spPr>
          <a:xfrm>
            <a:off x="1155964" y="2979573"/>
            <a:ext cx="2898209" cy="1174950"/>
          </a:xfrm>
          <a:prstGeom prst="rect">
            <a:avLst/>
          </a:prstGeom>
          <a:ln>
            <a:noFill/>
          </a:ln>
          <a:effectLst>
            <a:softEdge rad="112500"/>
          </a:effectLst>
        </p:spPr>
      </p:pic>
      <p:pic>
        <p:nvPicPr>
          <p:cNvPr id="11" name="Рисунок 10"/>
          <p:cNvPicPr>
            <a:picLocks noChangeAspect="1"/>
          </p:cNvPicPr>
          <p:nvPr/>
        </p:nvPicPr>
        <p:blipFill>
          <a:blip r:embed="rId7"/>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cxnSp>
        <p:nvCxnSpPr>
          <p:cNvPr id="243" name="Google Shape;243;p8"/>
          <p:cNvCxnSpPr/>
          <p:nvPr/>
        </p:nvCxnSpPr>
        <p:spPr>
          <a:xfrm flipH="1">
            <a:off x="723018" y="3234441"/>
            <a:ext cx="319789" cy="394944"/>
          </a:xfrm>
          <a:prstGeom prst="straightConnector1">
            <a:avLst/>
          </a:prstGeom>
          <a:noFill/>
          <a:ln w="63500" cap="flat" cmpd="sng">
            <a:solidFill>
              <a:srgbClr val="F5B436"/>
            </a:solidFill>
            <a:prstDash val="solid"/>
            <a:miter lim="800000"/>
            <a:headEnd type="none" w="sm" len="sm"/>
            <a:tailEnd type="none" w="sm" len="sm"/>
          </a:ln>
        </p:spPr>
      </p:cxnSp>
      <p:cxnSp>
        <p:nvCxnSpPr>
          <p:cNvPr id="244" name="Google Shape;244;p8"/>
          <p:cNvCxnSpPr/>
          <p:nvPr/>
        </p:nvCxnSpPr>
        <p:spPr>
          <a:xfrm>
            <a:off x="3058687" y="3226149"/>
            <a:ext cx="318664" cy="392541"/>
          </a:xfrm>
          <a:prstGeom prst="straightConnector1">
            <a:avLst/>
          </a:prstGeom>
          <a:noFill/>
          <a:ln w="63500" cap="flat" cmpd="sng">
            <a:solidFill>
              <a:srgbClr val="F5B436"/>
            </a:solidFill>
            <a:prstDash val="solid"/>
            <a:miter lim="800000"/>
            <a:headEnd type="none" w="sm" len="sm"/>
            <a:tailEnd type="none" w="sm" len="sm"/>
          </a:ln>
        </p:spPr>
      </p:cxnSp>
      <p:sp>
        <p:nvSpPr>
          <p:cNvPr id="245" name="Google Shape;245;p8"/>
          <p:cNvSpPr/>
          <p:nvPr/>
        </p:nvSpPr>
        <p:spPr>
          <a:xfrm>
            <a:off x="9079900" y="4001280"/>
            <a:ext cx="2238669" cy="1221092"/>
          </a:xfrm>
          <a:prstGeom prst="roundRect">
            <a:avLst>
              <a:gd name="adj" fmla="val 0"/>
            </a:avLst>
          </a:prstGeom>
          <a:solidFill>
            <a:schemeClr val="lt1"/>
          </a:solidFill>
          <a:ln w="28575" cap="flat" cmpd="sng">
            <a:solidFill>
              <a:srgbClr val="324B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6" name="Google Shape;246;p8" descr="Ein Bild, das Boden, draußen, Rock, felsig enthält.&#10;&#10;Automatisch generierte Beschreibung"/>
          <p:cNvPicPr preferRelativeResize="0"/>
          <p:nvPr/>
        </p:nvPicPr>
        <p:blipFill rotWithShape="1">
          <a:blip r:embed="rId3">
            <a:alphaModFix/>
          </a:blip>
          <a:srcRect l="75349" t="22107" r="74" b="28727"/>
          <a:stretch/>
        </p:blipFill>
        <p:spPr>
          <a:xfrm>
            <a:off x="8837971" y="1664098"/>
            <a:ext cx="2671895" cy="1965287"/>
          </a:xfrm>
          <a:prstGeom prst="rect">
            <a:avLst/>
          </a:prstGeom>
          <a:noFill/>
          <a:ln>
            <a:noFill/>
          </a:ln>
        </p:spPr>
      </p:pic>
      <p:pic>
        <p:nvPicPr>
          <p:cNvPr id="247" name="Google Shape;247;p8" descr="Ein Bild, das Boden, draußen, Rock, felsig enthält.&#10;&#10;Automatisch generierte Beschreibung"/>
          <p:cNvPicPr preferRelativeResize="0"/>
          <p:nvPr/>
        </p:nvPicPr>
        <p:blipFill rotWithShape="1">
          <a:blip r:embed="rId3">
            <a:alphaModFix/>
          </a:blip>
          <a:srcRect l="50141" t="20197" r="25283" b="30638"/>
          <a:stretch/>
        </p:blipFill>
        <p:spPr>
          <a:xfrm>
            <a:off x="6139290" y="3652066"/>
            <a:ext cx="2671895" cy="1965287"/>
          </a:xfrm>
          <a:prstGeom prst="rect">
            <a:avLst/>
          </a:prstGeom>
          <a:noFill/>
          <a:ln>
            <a:noFill/>
          </a:ln>
        </p:spPr>
      </p:pic>
      <p:pic>
        <p:nvPicPr>
          <p:cNvPr id="248" name="Google Shape;248;p8" descr="Ein Bild, das Boden, draußen, Rock, felsig enthält.&#10;&#10;Automatisch generierte Beschreibung"/>
          <p:cNvPicPr preferRelativeResize="0"/>
          <p:nvPr/>
        </p:nvPicPr>
        <p:blipFill rotWithShape="1">
          <a:blip r:embed="rId3">
            <a:alphaModFix/>
          </a:blip>
          <a:srcRect t="47357" r="75424" b="3478"/>
          <a:stretch/>
        </p:blipFill>
        <p:spPr>
          <a:xfrm>
            <a:off x="709529" y="3666530"/>
            <a:ext cx="2671895" cy="1965287"/>
          </a:xfrm>
          <a:prstGeom prst="rect">
            <a:avLst/>
          </a:prstGeom>
          <a:noFill/>
          <a:ln>
            <a:noFill/>
          </a:ln>
        </p:spPr>
      </p:pic>
      <p:sp>
        <p:nvSpPr>
          <p:cNvPr id="249" name="Google Shape;249;p8"/>
          <p:cNvSpPr/>
          <p:nvPr/>
        </p:nvSpPr>
        <p:spPr>
          <a:xfrm>
            <a:off x="1042807" y="2140784"/>
            <a:ext cx="2015880" cy="1099571"/>
          </a:xfrm>
          <a:prstGeom prst="roundRect">
            <a:avLst>
              <a:gd name="adj" fmla="val 0"/>
            </a:avLst>
          </a:prstGeom>
          <a:solidFill>
            <a:schemeClr val="lt1"/>
          </a:solidFill>
          <a:ln w="28575" cap="flat" cmpd="sng">
            <a:solidFill>
              <a:srgbClr val="F5B4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8"/>
          <p:cNvSpPr txBox="1"/>
          <p:nvPr/>
        </p:nvSpPr>
        <p:spPr>
          <a:xfrm>
            <a:off x="1084375" y="2224482"/>
            <a:ext cx="2040626" cy="867890"/>
          </a:xfrm>
          <a:prstGeom prst="rect">
            <a:avLst/>
          </a:prstGeom>
          <a:noFill/>
          <a:ln>
            <a:noFill/>
          </a:ln>
        </p:spPr>
        <p:txBody>
          <a:bodyPr spcFirstLastPara="1" wrap="square" lIns="91425" tIns="45700" rIns="91425" bIns="45700" anchor="t" anchorCtr="0">
            <a:spAutoFit/>
          </a:bodyPr>
          <a:lstStyle/>
          <a:p>
            <a:pPr lvl="0" algn="ctr">
              <a:lnSpc>
                <a:spcPct val="140000"/>
              </a:lnSpc>
            </a:pPr>
            <a:r>
              <a:rPr lang="en-US" sz="1800" b="1" dirty="0">
                <a:solidFill>
                  <a:schemeClr val="accent2">
                    <a:lumMod val="50000"/>
                  </a:schemeClr>
                </a:solidFill>
                <a:latin typeface="Avenir"/>
                <a:ea typeface="Avenir"/>
                <a:cs typeface="Avenir"/>
                <a:sym typeface="Avenir"/>
              </a:rPr>
              <a:t>MINERAL </a:t>
            </a:r>
          </a:p>
          <a:p>
            <a:pPr lvl="0" algn="ctr">
              <a:lnSpc>
                <a:spcPct val="140000"/>
              </a:lnSpc>
            </a:pPr>
            <a:r>
              <a:rPr lang="en-US" sz="1800" b="1" dirty="0">
                <a:solidFill>
                  <a:schemeClr val="accent2">
                    <a:lumMod val="50000"/>
                  </a:schemeClr>
                </a:solidFill>
                <a:latin typeface="Avenir"/>
                <a:ea typeface="Avenir"/>
                <a:cs typeface="Avenir"/>
                <a:sym typeface="Avenir"/>
              </a:rPr>
              <a:t>EXPLORATION</a:t>
            </a:r>
          </a:p>
        </p:txBody>
      </p:sp>
      <p:sp>
        <p:nvSpPr>
          <p:cNvPr id="251" name="Google Shape;251;p8"/>
          <p:cNvSpPr txBox="1"/>
          <p:nvPr/>
        </p:nvSpPr>
        <p:spPr>
          <a:xfrm>
            <a:off x="9248159" y="4241255"/>
            <a:ext cx="1955783" cy="707846"/>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2">
                    <a:lumMod val="50000"/>
                  </a:schemeClr>
                </a:solidFill>
                <a:latin typeface="Avenir"/>
                <a:ea typeface="Avenir"/>
                <a:cs typeface="Avenir"/>
                <a:sym typeface="Avenir"/>
              </a:rPr>
              <a:t>GEOLOGY &amp; </a:t>
            </a:r>
            <a:br>
              <a:rPr lang="en-US" sz="2000" b="1" dirty="0">
                <a:solidFill>
                  <a:schemeClr val="accent2">
                    <a:lumMod val="50000"/>
                  </a:schemeClr>
                </a:solidFill>
                <a:latin typeface="Avenir"/>
                <a:ea typeface="Avenir"/>
                <a:cs typeface="Avenir"/>
                <a:sym typeface="Avenir"/>
              </a:rPr>
            </a:br>
            <a:r>
              <a:rPr lang="en-US" sz="2000" b="1" dirty="0">
                <a:solidFill>
                  <a:schemeClr val="accent2">
                    <a:lumMod val="50000"/>
                  </a:schemeClr>
                </a:solidFill>
                <a:latin typeface="Avenir"/>
                <a:ea typeface="Avenir"/>
                <a:cs typeface="Avenir"/>
                <a:sym typeface="Avenir"/>
              </a:rPr>
              <a:t>RESOURCES</a:t>
            </a:r>
          </a:p>
        </p:txBody>
      </p:sp>
      <p:pic>
        <p:nvPicPr>
          <p:cNvPr id="252" name="Google Shape;252;p8" descr="Ein Bild, das Boden, draußen, Rock, felsig enthält.&#10;&#10;Automatisch generierte Beschreibung"/>
          <p:cNvPicPr preferRelativeResize="0"/>
          <p:nvPr/>
        </p:nvPicPr>
        <p:blipFill rotWithShape="1">
          <a:blip r:embed="rId3">
            <a:alphaModFix/>
          </a:blip>
          <a:srcRect l="25099" t="21832" r="50325" b="29002"/>
          <a:stretch/>
        </p:blipFill>
        <p:spPr>
          <a:xfrm>
            <a:off x="3427141" y="1656540"/>
            <a:ext cx="2671895" cy="1965287"/>
          </a:xfrm>
          <a:prstGeom prst="rect">
            <a:avLst/>
          </a:prstGeom>
          <a:noFill/>
          <a:ln>
            <a:noFill/>
          </a:ln>
        </p:spPr>
      </p:pic>
      <p:cxnSp>
        <p:nvCxnSpPr>
          <p:cNvPr id="253" name="Google Shape;253;p8"/>
          <p:cNvCxnSpPr/>
          <p:nvPr/>
        </p:nvCxnSpPr>
        <p:spPr>
          <a:xfrm rot="10800000">
            <a:off x="709529" y="3643856"/>
            <a:ext cx="10909581" cy="0"/>
          </a:xfrm>
          <a:prstGeom prst="straightConnector1">
            <a:avLst/>
          </a:prstGeom>
          <a:noFill/>
          <a:ln w="63500" cap="flat" cmpd="sng">
            <a:solidFill>
              <a:srgbClr val="324BB1"/>
            </a:solidFill>
            <a:prstDash val="solid"/>
            <a:miter lim="800000"/>
            <a:headEnd type="none" w="sm" len="sm"/>
            <a:tailEnd type="none" w="sm" len="sm"/>
          </a:ln>
        </p:spPr>
      </p:cxnSp>
      <p:cxnSp>
        <p:nvCxnSpPr>
          <p:cNvPr id="254" name="Google Shape;254;p8"/>
          <p:cNvCxnSpPr/>
          <p:nvPr/>
        </p:nvCxnSpPr>
        <p:spPr>
          <a:xfrm>
            <a:off x="3390424" y="2448703"/>
            <a:ext cx="0" cy="2339975"/>
          </a:xfrm>
          <a:prstGeom prst="straightConnector1">
            <a:avLst/>
          </a:prstGeom>
          <a:noFill/>
          <a:ln w="63500" cap="flat" cmpd="sng">
            <a:solidFill>
              <a:srgbClr val="324BB1"/>
            </a:solidFill>
            <a:prstDash val="solid"/>
            <a:miter lim="800000"/>
            <a:headEnd type="none" w="sm" len="sm"/>
            <a:tailEnd type="none" w="sm" len="sm"/>
          </a:ln>
        </p:spPr>
      </p:cxnSp>
      <p:cxnSp>
        <p:nvCxnSpPr>
          <p:cNvPr id="255" name="Google Shape;255;p8"/>
          <p:cNvCxnSpPr/>
          <p:nvPr/>
        </p:nvCxnSpPr>
        <p:spPr>
          <a:xfrm>
            <a:off x="6128866" y="1651534"/>
            <a:ext cx="0" cy="3965819"/>
          </a:xfrm>
          <a:prstGeom prst="straightConnector1">
            <a:avLst/>
          </a:prstGeom>
          <a:noFill/>
          <a:ln w="63500" cap="flat" cmpd="sng">
            <a:solidFill>
              <a:srgbClr val="324BB1"/>
            </a:solidFill>
            <a:prstDash val="solid"/>
            <a:miter lim="800000"/>
            <a:headEnd type="none" w="sm" len="sm"/>
            <a:tailEnd type="none" w="sm" len="sm"/>
          </a:ln>
        </p:spPr>
      </p:cxnSp>
      <p:cxnSp>
        <p:nvCxnSpPr>
          <p:cNvPr id="256" name="Google Shape;256;p8"/>
          <p:cNvCxnSpPr/>
          <p:nvPr/>
        </p:nvCxnSpPr>
        <p:spPr>
          <a:xfrm>
            <a:off x="8832990" y="2448703"/>
            <a:ext cx="0" cy="2339975"/>
          </a:xfrm>
          <a:prstGeom prst="straightConnector1">
            <a:avLst/>
          </a:prstGeom>
          <a:noFill/>
          <a:ln w="63500" cap="flat" cmpd="sng">
            <a:solidFill>
              <a:srgbClr val="324BB1"/>
            </a:solidFill>
            <a:prstDash val="solid"/>
            <a:miter lim="800000"/>
            <a:headEnd type="none" w="sm" len="sm"/>
            <a:tailEnd type="none" w="sm" len="sm"/>
          </a:ln>
        </p:spPr>
      </p:cxnSp>
      <p:sp>
        <p:nvSpPr>
          <p:cNvPr id="257" name="Google Shape;257;p8"/>
          <p:cNvSpPr/>
          <p:nvPr/>
        </p:nvSpPr>
        <p:spPr>
          <a:xfrm>
            <a:off x="6380105" y="2036195"/>
            <a:ext cx="2238669" cy="1221092"/>
          </a:xfrm>
          <a:prstGeom prst="roundRect">
            <a:avLst>
              <a:gd name="adj" fmla="val 0"/>
            </a:avLst>
          </a:prstGeom>
          <a:solidFill>
            <a:schemeClr val="lt1"/>
          </a:solidFill>
          <a:ln w="28575" cap="flat" cmpd="sng">
            <a:solidFill>
              <a:srgbClr val="324B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8"/>
          <p:cNvSpPr txBox="1"/>
          <p:nvPr/>
        </p:nvSpPr>
        <p:spPr>
          <a:xfrm>
            <a:off x="6597977" y="2268332"/>
            <a:ext cx="1988104" cy="867890"/>
          </a:xfrm>
          <a:prstGeom prst="rect">
            <a:avLst/>
          </a:prstGeom>
          <a:solidFill>
            <a:schemeClr val="lt1"/>
          </a:solidFill>
          <a:ln>
            <a:noFill/>
          </a:ln>
        </p:spPr>
        <p:txBody>
          <a:bodyPr spcFirstLastPara="1" wrap="square" lIns="91425" tIns="45700" rIns="91425" bIns="45700" anchor="t" anchorCtr="0">
            <a:spAutoFit/>
          </a:bodyPr>
          <a:lstStyle/>
          <a:p>
            <a:pPr lvl="0" algn="ctr">
              <a:lnSpc>
                <a:spcPct val="140000"/>
              </a:lnSpc>
            </a:pPr>
            <a:r>
              <a:rPr lang="en-US" sz="1800" b="1" dirty="0">
                <a:solidFill>
                  <a:schemeClr val="accent2">
                    <a:lumMod val="50000"/>
                  </a:schemeClr>
                </a:solidFill>
                <a:latin typeface="Avenir"/>
                <a:sym typeface="Avenir"/>
              </a:rPr>
              <a:t>MINING </a:t>
            </a:r>
          </a:p>
          <a:p>
            <a:pPr lvl="0" algn="ctr">
              <a:lnSpc>
                <a:spcPct val="140000"/>
              </a:lnSpc>
            </a:pPr>
            <a:r>
              <a:rPr lang="en-US" sz="1800" b="1" dirty="0">
                <a:solidFill>
                  <a:schemeClr val="accent2">
                    <a:lumMod val="50000"/>
                  </a:schemeClr>
                </a:solidFill>
                <a:latin typeface="Avenir"/>
                <a:sym typeface="Avenir"/>
              </a:rPr>
              <a:t>GEOTECHICS</a:t>
            </a:r>
          </a:p>
        </p:txBody>
      </p:sp>
      <p:sp>
        <p:nvSpPr>
          <p:cNvPr id="259" name="Google Shape;259;p8"/>
          <p:cNvSpPr/>
          <p:nvPr/>
        </p:nvSpPr>
        <p:spPr>
          <a:xfrm>
            <a:off x="3634353" y="4027338"/>
            <a:ext cx="2238669" cy="1221092"/>
          </a:xfrm>
          <a:prstGeom prst="roundRect">
            <a:avLst>
              <a:gd name="adj" fmla="val 0"/>
            </a:avLst>
          </a:prstGeom>
          <a:solidFill>
            <a:schemeClr val="lt1"/>
          </a:solidFill>
          <a:ln w="28575" cap="flat" cmpd="sng">
            <a:solidFill>
              <a:srgbClr val="324B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8"/>
          <p:cNvSpPr txBox="1"/>
          <p:nvPr/>
        </p:nvSpPr>
        <p:spPr>
          <a:xfrm>
            <a:off x="3871660" y="4419387"/>
            <a:ext cx="1813522" cy="369291"/>
          </a:xfrm>
          <a:prstGeom prst="rect">
            <a:avLst/>
          </a:prstGeom>
          <a:noFill/>
          <a:ln>
            <a:noFill/>
          </a:ln>
        </p:spPr>
        <p:txBody>
          <a:bodyPr spcFirstLastPara="1" wrap="square" lIns="91425" tIns="45700" rIns="91425" bIns="45700" anchor="t" anchorCtr="0">
            <a:spAutoFit/>
          </a:bodyPr>
          <a:lstStyle/>
          <a:p>
            <a:pPr lvl="0" algn="ctr"/>
            <a:r>
              <a:rPr lang="en-US" sz="1800" b="1" dirty="0">
                <a:solidFill>
                  <a:schemeClr val="accent2">
                    <a:lumMod val="50000"/>
                  </a:schemeClr>
                </a:solidFill>
                <a:latin typeface="Avenir"/>
                <a:ea typeface="Avenir"/>
                <a:cs typeface="Avenir"/>
                <a:sym typeface="Avenir"/>
              </a:rPr>
              <a:t>MINING</a:t>
            </a:r>
          </a:p>
        </p:txBody>
      </p:sp>
      <p:sp>
        <p:nvSpPr>
          <p:cNvPr id="261" name="Google Shape;261;p8"/>
          <p:cNvSpPr txBox="1"/>
          <p:nvPr/>
        </p:nvSpPr>
        <p:spPr>
          <a:xfrm>
            <a:off x="707098" y="364236"/>
            <a:ext cx="4978084" cy="542925"/>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2800"/>
            </a:pPr>
            <a:r>
              <a:rPr lang="en-US" sz="2800" b="1" dirty="0">
                <a:solidFill>
                  <a:srgbClr val="2C2F56"/>
                </a:solidFill>
                <a:latin typeface="Avenir"/>
                <a:ea typeface="Avenir"/>
                <a:cs typeface="Avenir"/>
                <a:sym typeface="Avenir"/>
              </a:rPr>
              <a:t>Our Service Areas</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6</a:t>
            </a:fld>
            <a:endParaRPr lang="de-DE"/>
          </a:p>
        </p:txBody>
      </p:sp>
      <p:pic>
        <p:nvPicPr>
          <p:cNvPr id="26" name="Рисунок 25"/>
          <p:cNvPicPr>
            <a:picLocks noChangeAspect="1"/>
          </p:cNvPicPr>
          <p:nvPr/>
        </p:nvPicPr>
        <p:blipFill>
          <a:blip r:embed="rId4"/>
          <a:stretch>
            <a:fillRect/>
          </a:stretch>
        </p:blipFill>
        <p:spPr>
          <a:xfrm>
            <a:off x="85105" y="879182"/>
            <a:ext cx="12005139" cy="157549"/>
          </a:xfrm>
          <a:prstGeom prst="rect">
            <a:avLst/>
          </a:prstGeom>
        </p:spPr>
      </p:pic>
      <p:pic>
        <p:nvPicPr>
          <p:cNvPr id="27" name="Рисунок 26"/>
          <p:cNvPicPr>
            <a:picLocks noChangeAspect="1"/>
          </p:cNvPicPr>
          <p:nvPr/>
        </p:nvPicPr>
        <p:blipFill>
          <a:blip r:embed="rId5"/>
          <a:stretch>
            <a:fillRect/>
          </a:stretch>
        </p:blipFill>
        <p:spPr>
          <a:xfrm>
            <a:off x="203640" y="6214099"/>
            <a:ext cx="11871299" cy="155415"/>
          </a:xfrm>
          <a:prstGeom prst="rect">
            <a:avLst/>
          </a:prstGeom>
        </p:spPr>
      </p:pic>
      <p:pic>
        <p:nvPicPr>
          <p:cNvPr id="28" name="Рисунок 27"/>
          <p:cNvPicPr>
            <a:picLocks noChangeAspect="1"/>
          </p:cNvPicPr>
          <p:nvPr/>
        </p:nvPicPr>
        <p:blipFill>
          <a:blip r:embed="rId6"/>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cxnSp>
        <p:nvCxnSpPr>
          <p:cNvPr id="268" name="Google Shape;268;p9"/>
          <p:cNvCxnSpPr/>
          <p:nvPr/>
        </p:nvCxnSpPr>
        <p:spPr>
          <a:xfrm flipH="1">
            <a:off x="1290407" y="5624513"/>
            <a:ext cx="484418" cy="368323"/>
          </a:xfrm>
          <a:prstGeom prst="straightConnector1">
            <a:avLst/>
          </a:prstGeom>
          <a:noFill/>
          <a:ln w="63500" cap="flat" cmpd="sng">
            <a:solidFill>
              <a:srgbClr val="F5B436"/>
            </a:solidFill>
            <a:prstDash val="solid"/>
            <a:miter lim="800000"/>
            <a:headEnd type="none" w="sm" len="sm"/>
            <a:tailEnd type="none" w="sm" len="sm"/>
          </a:ln>
        </p:spPr>
      </p:cxnSp>
      <p:sp>
        <p:nvSpPr>
          <p:cNvPr id="269" name="Google Shape;269;p9"/>
          <p:cNvSpPr txBox="1"/>
          <p:nvPr/>
        </p:nvSpPr>
        <p:spPr>
          <a:xfrm>
            <a:off x="5098699" y="1331476"/>
            <a:ext cx="1994605"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sym typeface="Avenir"/>
              </a:rPr>
              <a:t>SERVICES </a:t>
            </a:r>
          </a:p>
        </p:txBody>
      </p:sp>
      <p:sp>
        <p:nvSpPr>
          <p:cNvPr id="270" name="Google Shape;270;p9"/>
          <p:cNvSpPr txBox="1"/>
          <p:nvPr/>
        </p:nvSpPr>
        <p:spPr>
          <a:xfrm rot="-5400000">
            <a:off x="-232204" y="3819555"/>
            <a:ext cx="2480645" cy="402093"/>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accent4">
                    <a:lumMod val="50000"/>
                  </a:schemeClr>
                </a:solidFill>
                <a:latin typeface="Avenir"/>
                <a:ea typeface="Avenir"/>
                <a:cs typeface="Avenir"/>
                <a:sym typeface="Avenir"/>
              </a:rPr>
              <a:t>Service Portfolio</a:t>
            </a:r>
          </a:p>
        </p:txBody>
      </p:sp>
      <p:cxnSp>
        <p:nvCxnSpPr>
          <p:cNvPr id="271" name="Google Shape;271;p9"/>
          <p:cNvCxnSpPr/>
          <p:nvPr/>
        </p:nvCxnSpPr>
        <p:spPr>
          <a:xfrm>
            <a:off x="1265460" y="2019815"/>
            <a:ext cx="0" cy="4001573"/>
          </a:xfrm>
          <a:prstGeom prst="straightConnector1">
            <a:avLst/>
          </a:prstGeom>
          <a:noFill/>
          <a:ln w="63500" cap="flat" cmpd="sng">
            <a:solidFill>
              <a:srgbClr val="324BB1"/>
            </a:solidFill>
            <a:prstDash val="solid"/>
            <a:miter lim="800000"/>
            <a:headEnd type="none" w="sm" len="sm"/>
            <a:tailEnd type="none" w="sm" len="sm"/>
          </a:ln>
        </p:spPr>
      </p:cxnSp>
      <p:sp>
        <p:nvSpPr>
          <p:cNvPr id="272" name="Google Shape;272;p9"/>
          <p:cNvSpPr txBox="1"/>
          <p:nvPr/>
        </p:nvSpPr>
        <p:spPr>
          <a:xfrm>
            <a:off x="1604186" y="2190417"/>
            <a:ext cx="4491813" cy="3108503"/>
          </a:xfrm>
          <a:prstGeom prst="rect">
            <a:avLst/>
          </a:prstGeom>
          <a:noFill/>
          <a:ln>
            <a:noFill/>
          </a:ln>
        </p:spPr>
        <p:txBody>
          <a:bodyPr spcFirstLastPara="1" wrap="square" lIns="91425" tIns="45700" rIns="91425" bIns="45700" anchor="t" anchorCtr="0">
            <a:spAutoFit/>
          </a:bodyPr>
          <a:lstStyle/>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Mineral Exploration Targeting</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Remote Sensing &amp; Geophysics</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Exploration Geochemistry </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Mineral Exploration Project Planning</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Exploration Sampling, Analysis, QA/QC</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Mineral Exploration Field Services</a:t>
            </a:r>
          </a:p>
          <a:p>
            <a:pPr marL="285750" lvl="0" indent="-285750">
              <a:lnSpc>
                <a:spcPct val="200000"/>
              </a:lnSpc>
              <a:buClr>
                <a:schemeClr val="dk1"/>
              </a:buClr>
              <a:buSzPts val="1600"/>
              <a:buFont typeface="Arial"/>
              <a:buChar char="•"/>
            </a:pPr>
            <a:r>
              <a:rPr lang="en-US" dirty="0">
                <a:solidFill>
                  <a:schemeClr val="dk1"/>
                </a:solidFill>
                <a:latin typeface="Avenir"/>
                <a:ea typeface="Avenir"/>
                <a:cs typeface="Avenir"/>
                <a:sym typeface="Avenir"/>
              </a:rPr>
              <a:t>Exploration Project Audit &amp; Valuation</a:t>
            </a:r>
          </a:p>
        </p:txBody>
      </p:sp>
      <p:pic>
        <p:nvPicPr>
          <p:cNvPr id="273" name="Google Shape;273;p9"/>
          <p:cNvPicPr preferRelativeResize="0"/>
          <p:nvPr/>
        </p:nvPicPr>
        <p:blipFill rotWithShape="1">
          <a:blip r:embed="rId3">
            <a:alphaModFix/>
          </a:blip>
          <a:srcRect l="1350" t="2803" r="27067" b="4312"/>
          <a:stretch/>
        </p:blipFill>
        <p:spPr>
          <a:xfrm>
            <a:off x="6063834" y="1716727"/>
            <a:ext cx="5861385" cy="4319480"/>
          </a:xfrm>
          <a:prstGeom prst="rect">
            <a:avLst/>
          </a:prstGeom>
          <a:ln>
            <a:noFill/>
          </a:ln>
          <a:effectLst>
            <a:softEdge rad="112500"/>
          </a:effectLst>
        </p:spPr>
      </p:pic>
      <p:cxnSp>
        <p:nvCxnSpPr>
          <p:cNvPr id="274" name="Google Shape;274;p9"/>
          <p:cNvCxnSpPr/>
          <p:nvPr/>
        </p:nvCxnSpPr>
        <p:spPr>
          <a:xfrm rot="10800000">
            <a:off x="695325" y="6021388"/>
            <a:ext cx="5400675" cy="0"/>
          </a:xfrm>
          <a:prstGeom prst="straightConnector1">
            <a:avLst/>
          </a:prstGeom>
          <a:noFill/>
          <a:ln w="63500" cap="flat" cmpd="sng">
            <a:solidFill>
              <a:srgbClr val="324BB1"/>
            </a:solidFill>
            <a:prstDash val="solid"/>
            <a:miter lim="800000"/>
            <a:headEnd type="none" w="sm" len="sm"/>
            <a:tailEnd type="none" w="sm" len="sm"/>
          </a:ln>
        </p:spPr>
      </p:cxnSp>
      <p:sp>
        <p:nvSpPr>
          <p:cNvPr id="275" name="Google Shape;275;p9"/>
          <p:cNvSpPr txBox="1"/>
          <p:nvPr/>
        </p:nvSpPr>
        <p:spPr>
          <a:xfrm>
            <a:off x="384369" y="231241"/>
            <a:ext cx="6643960"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rgbClr val="2C2F56"/>
                </a:solidFill>
                <a:latin typeface="Avenir"/>
                <a:ea typeface="Avenir"/>
                <a:cs typeface="Avenir"/>
                <a:sym typeface="Avenir"/>
              </a:rPr>
              <a:t>Mineral Exploration</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7</a:t>
            </a:fld>
            <a:endParaRPr lang="de-DE"/>
          </a:p>
        </p:txBody>
      </p:sp>
      <p:pic>
        <p:nvPicPr>
          <p:cNvPr id="15" name="Рисунок 14"/>
          <p:cNvPicPr>
            <a:picLocks noChangeAspect="1"/>
          </p:cNvPicPr>
          <p:nvPr/>
        </p:nvPicPr>
        <p:blipFill>
          <a:blip r:embed="rId4"/>
          <a:stretch>
            <a:fillRect/>
          </a:stretch>
        </p:blipFill>
        <p:spPr>
          <a:xfrm>
            <a:off x="93430" y="851528"/>
            <a:ext cx="12005139" cy="157549"/>
          </a:xfrm>
          <a:prstGeom prst="rect">
            <a:avLst/>
          </a:prstGeom>
        </p:spPr>
      </p:pic>
      <p:pic>
        <p:nvPicPr>
          <p:cNvPr id="16" name="Рисунок 15"/>
          <p:cNvPicPr>
            <a:picLocks noChangeAspect="1"/>
          </p:cNvPicPr>
          <p:nvPr/>
        </p:nvPicPr>
        <p:blipFill>
          <a:blip r:embed="rId5"/>
          <a:stretch>
            <a:fillRect/>
          </a:stretch>
        </p:blipFill>
        <p:spPr>
          <a:xfrm>
            <a:off x="184204" y="6214751"/>
            <a:ext cx="11871299" cy="155415"/>
          </a:xfrm>
          <a:prstGeom prst="rect">
            <a:avLst/>
          </a:prstGeom>
        </p:spPr>
      </p:pic>
      <p:pic>
        <p:nvPicPr>
          <p:cNvPr id="14" name="Рисунок 13"/>
          <p:cNvPicPr>
            <a:picLocks noChangeAspect="1"/>
          </p:cNvPicPr>
          <p:nvPr/>
        </p:nvPicPr>
        <p:blipFill>
          <a:blip r:embed="rId6"/>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cxnSp>
        <p:nvCxnSpPr>
          <p:cNvPr id="282" name="Google Shape;282;p10"/>
          <p:cNvCxnSpPr/>
          <p:nvPr/>
        </p:nvCxnSpPr>
        <p:spPr>
          <a:xfrm rot="10800000" flipH="1">
            <a:off x="7175500" y="5671774"/>
            <a:ext cx="484418" cy="368323"/>
          </a:xfrm>
          <a:prstGeom prst="straightConnector1">
            <a:avLst/>
          </a:prstGeom>
          <a:noFill/>
          <a:ln w="63500" cap="flat" cmpd="sng">
            <a:solidFill>
              <a:srgbClr val="F5B436"/>
            </a:solidFill>
            <a:prstDash val="solid"/>
            <a:miter lim="800000"/>
            <a:headEnd type="none" w="sm" len="sm"/>
            <a:tailEnd type="none" w="sm" len="sm"/>
          </a:ln>
        </p:spPr>
      </p:cxnSp>
      <p:cxnSp>
        <p:nvCxnSpPr>
          <p:cNvPr id="283" name="Google Shape;283;p10"/>
          <p:cNvCxnSpPr/>
          <p:nvPr/>
        </p:nvCxnSpPr>
        <p:spPr>
          <a:xfrm>
            <a:off x="10449589" y="4085789"/>
            <a:ext cx="484418" cy="368323"/>
          </a:xfrm>
          <a:prstGeom prst="straightConnector1">
            <a:avLst/>
          </a:prstGeom>
          <a:noFill/>
          <a:ln w="63500" cap="flat" cmpd="sng">
            <a:solidFill>
              <a:srgbClr val="F5B436"/>
            </a:solidFill>
            <a:prstDash val="solid"/>
            <a:miter lim="800000"/>
            <a:headEnd type="none" w="sm" len="sm"/>
            <a:tailEnd type="none" w="sm" len="sm"/>
          </a:ln>
        </p:spPr>
      </p:cxnSp>
      <p:sp>
        <p:nvSpPr>
          <p:cNvPr id="284" name="Google Shape;284;p10"/>
          <p:cNvSpPr txBox="1"/>
          <p:nvPr/>
        </p:nvSpPr>
        <p:spPr>
          <a:xfrm rot="5400000" flipH="1">
            <a:off x="10184621" y="2952777"/>
            <a:ext cx="2224039" cy="400069"/>
          </a:xfrm>
          <a:prstGeom prst="rect">
            <a:avLst/>
          </a:prstGeom>
          <a:noFill/>
          <a:ln>
            <a:noFill/>
          </a:ln>
        </p:spPr>
        <p:txBody>
          <a:bodyPr spcFirstLastPara="1" wrap="square" lIns="91425" tIns="45700" rIns="91425" bIns="45700" anchor="t" anchorCtr="0">
            <a:spAutoFit/>
          </a:bodyPr>
          <a:lstStyle/>
          <a:p>
            <a:pPr lvl="0" algn="ctr"/>
            <a:r>
              <a:rPr lang="de-DE" sz="2000" dirty="0" err="1">
                <a:solidFill>
                  <a:schemeClr val="accent4">
                    <a:lumMod val="50000"/>
                  </a:schemeClr>
                </a:solidFill>
                <a:latin typeface="Avenir"/>
                <a:ea typeface="Avenir"/>
                <a:cs typeface="Avenir"/>
                <a:sym typeface="Avenir"/>
              </a:rPr>
              <a:t>Techniques</a:t>
            </a:r>
            <a:endParaRPr lang="de-DE" sz="2000" dirty="0">
              <a:solidFill>
                <a:schemeClr val="accent4">
                  <a:lumMod val="50000"/>
                </a:schemeClr>
              </a:solidFill>
              <a:latin typeface="Avenir"/>
              <a:ea typeface="Avenir"/>
              <a:cs typeface="Avenir"/>
              <a:sym typeface="Avenir"/>
            </a:endParaRPr>
          </a:p>
        </p:txBody>
      </p:sp>
      <p:sp>
        <p:nvSpPr>
          <p:cNvPr id="285" name="Google Shape;285;p10"/>
          <p:cNvSpPr txBox="1"/>
          <p:nvPr/>
        </p:nvSpPr>
        <p:spPr>
          <a:xfrm>
            <a:off x="5090371" y="1193868"/>
            <a:ext cx="1994605" cy="400069"/>
          </a:xfrm>
          <a:prstGeom prst="rect">
            <a:avLst/>
          </a:prstGeom>
          <a:noFill/>
          <a:ln>
            <a:noFill/>
          </a:ln>
        </p:spPr>
        <p:txBody>
          <a:bodyPr spcFirstLastPara="1" wrap="square" lIns="91425" tIns="45700" rIns="91425" bIns="45700" anchor="t" anchorCtr="0">
            <a:spAutoFit/>
          </a:bodyPr>
          <a:lstStyle/>
          <a:p>
            <a:pPr lvl="0" algn="ctr"/>
            <a:r>
              <a:rPr lang="en-US" sz="2000" b="1" dirty="0">
                <a:solidFill>
                  <a:schemeClr val="accent4">
                    <a:lumMod val="50000"/>
                  </a:schemeClr>
                </a:solidFill>
                <a:latin typeface="Avenir"/>
                <a:sym typeface="Avenir"/>
              </a:rPr>
              <a:t>SERVICES </a:t>
            </a:r>
          </a:p>
        </p:txBody>
      </p:sp>
      <p:cxnSp>
        <p:nvCxnSpPr>
          <p:cNvPr id="286" name="Google Shape;286;p10"/>
          <p:cNvCxnSpPr/>
          <p:nvPr/>
        </p:nvCxnSpPr>
        <p:spPr>
          <a:xfrm flipH="1">
            <a:off x="10944768" y="2019815"/>
            <a:ext cx="12157" cy="2816088"/>
          </a:xfrm>
          <a:prstGeom prst="straightConnector1">
            <a:avLst/>
          </a:prstGeom>
          <a:noFill/>
          <a:ln w="63500" cap="flat" cmpd="sng">
            <a:solidFill>
              <a:srgbClr val="324BB1"/>
            </a:solidFill>
            <a:prstDash val="solid"/>
            <a:miter lim="800000"/>
            <a:headEnd type="none" w="sm" len="sm"/>
            <a:tailEnd type="none" w="sm" len="sm"/>
          </a:ln>
        </p:spPr>
      </p:cxnSp>
      <p:cxnSp>
        <p:nvCxnSpPr>
          <p:cNvPr id="287" name="Google Shape;287;p10"/>
          <p:cNvCxnSpPr/>
          <p:nvPr/>
        </p:nvCxnSpPr>
        <p:spPr>
          <a:xfrm rot="10800000">
            <a:off x="6635750" y="6047547"/>
            <a:ext cx="4356001" cy="0"/>
          </a:xfrm>
          <a:prstGeom prst="straightConnector1">
            <a:avLst/>
          </a:prstGeom>
          <a:noFill/>
          <a:ln w="63500" cap="flat" cmpd="sng">
            <a:solidFill>
              <a:srgbClr val="324BB1"/>
            </a:solidFill>
            <a:prstDash val="solid"/>
            <a:miter lim="800000"/>
            <a:headEnd type="none" w="sm" len="sm"/>
            <a:tailEnd type="none" w="sm" len="sm"/>
          </a:ln>
        </p:spPr>
      </p:cxnSp>
      <p:sp>
        <p:nvSpPr>
          <p:cNvPr id="288" name="Google Shape;288;p10"/>
          <p:cNvSpPr txBox="1"/>
          <p:nvPr/>
        </p:nvSpPr>
        <p:spPr>
          <a:xfrm>
            <a:off x="7367629" y="1822150"/>
            <a:ext cx="3462711" cy="2308284"/>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Hyperspectral logging </a:t>
            </a:r>
            <a:endParaRPr lang="en-US" sz="1600" dirty="0"/>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Data management </a:t>
            </a:r>
            <a:endParaRPr lang="en-US" sz="1600" dirty="0"/>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Machine learning</a:t>
            </a:r>
          </a:p>
          <a:p>
            <a:pPr marL="285750" lvl="0" indent="-285750">
              <a:lnSpc>
                <a:spcPct val="150000"/>
              </a:lnSpc>
              <a:buClr>
                <a:schemeClr val="dk1"/>
              </a:buClr>
              <a:buSzPts val="1600"/>
              <a:buFont typeface="Arial"/>
              <a:buChar char="•"/>
            </a:pPr>
            <a:r>
              <a:rPr lang="en-US" sz="1600" dirty="0" err="1">
                <a:solidFill>
                  <a:schemeClr val="dk1"/>
                </a:solidFill>
                <a:latin typeface="Avenir"/>
                <a:ea typeface="Avenir"/>
                <a:cs typeface="Avenir"/>
                <a:sym typeface="Avenir"/>
              </a:rPr>
              <a:t>Micromine</a:t>
            </a:r>
            <a:r>
              <a:rPr lang="en-US" sz="1600" dirty="0">
                <a:solidFill>
                  <a:schemeClr val="dk1"/>
                </a:solidFill>
                <a:latin typeface="Avenir"/>
                <a:ea typeface="Avenir"/>
                <a:cs typeface="Avenir"/>
                <a:sym typeface="Avenir"/>
              </a:rPr>
              <a:t>, </a:t>
            </a:r>
            <a:r>
              <a:rPr lang="en-US" sz="1600" dirty="0" err="1">
                <a:solidFill>
                  <a:schemeClr val="dk1"/>
                </a:solidFill>
                <a:latin typeface="Avenir"/>
                <a:ea typeface="Avenir"/>
                <a:cs typeface="Avenir"/>
                <a:sym typeface="Avenir"/>
              </a:rPr>
              <a:t>Surpac</a:t>
            </a:r>
            <a:endParaRPr lang="en-US" sz="1600" dirty="0">
              <a:solidFill>
                <a:schemeClr val="dk1"/>
              </a:solidFill>
              <a:latin typeface="Avenir"/>
              <a:ea typeface="Avenir"/>
              <a:cs typeface="Avenir"/>
              <a:sym typeface="Avenir"/>
            </a:endParaRPr>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Arc </a:t>
            </a:r>
            <a:r>
              <a:rPr lang="en-US" sz="1600" dirty="0" err="1">
                <a:solidFill>
                  <a:schemeClr val="dk1"/>
                </a:solidFill>
                <a:latin typeface="Avenir"/>
                <a:ea typeface="Avenir"/>
                <a:cs typeface="Avenir"/>
                <a:sym typeface="Avenir"/>
              </a:rPr>
              <a:t>Gis</a:t>
            </a:r>
            <a:r>
              <a:rPr lang="en-US" sz="1600" dirty="0">
                <a:solidFill>
                  <a:schemeClr val="dk1"/>
                </a:solidFill>
                <a:latin typeface="Avenir"/>
                <a:ea typeface="Avenir"/>
                <a:cs typeface="Avenir"/>
                <a:sym typeface="Avenir"/>
              </a:rPr>
              <a:t> in remote sensing </a:t>
            </a:r>
            <a:endParaRPr lang="en-US" sz="1600" dirty="0"/>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QGIS in remote sensing </a:t>
            </a:r>
            <a:endParaRPr lang="en-US" sz="1600" dirty="0"/>
          </a:p>
        </p:txBody>
      </p:sp>
      <p:sp>
        <p:nvSpPr>
          <p:cNvPr id="289" name="Google Shape;289;p10"/>
          <p:cNvSpPr txBox="1"/>
          <p:nvPr/>
        </p:nvSpPr>
        <p:spPr>
          <a:xfrm>
            <a:off x="7592316" y="4612966"/>
            <a:ext cx="3486112" cy="1200288"/>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NI 43-101</a:t>
            </a:r>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JORC</a:t>
            </a:r>
          </a:p>
          <a:p>
            <a:pPr marL="285750" lvl="0" indent="-285750">
              <a:lnSpc>
                <a:spcPct val="150000"/>
              </a:lnSpc>
              <a:buClr>
                <a:schemeClr val="dk1"/>
              </a:buClr>
              <a:buSzPts val="1600"/>
              <a:buFont typeface="Arial"/>
              <a:buChar char="•"/>
            </a:pPr>
            <a:r>
              <a:rPr lang="en-US" sz="1600" dirty="0">
                <a:solidFill>
                  <a:schemeClr val="dk1"/>
                </a:solidFill>
                <a:latin typeface="Avenir"/>
                <a:ea typeface="Avenir"/>
                <a:cs typeface="Avenir"/>
                <a:sym typeface="Avenir"/>
              </a:rPr>
              <a:t>Other recognized practices</a:t>
            </a:r>
          </a:p>
        </p:txBody>
      </p:sp>
      <p:pic>
        <p:nvPicPr>
          <p:cNvPr id="290" name="Google Shape;290;p10"/>
          <p:cNvPicPr preferRelativeResize="0"/>
          <p:nvPr/>
        </p:nvPicPr>
        <p:blipFill rotWithShape="1">
          <a:blip r:embed="rId3">
            <a:alphaModFix/>
          </a:blip>
          <a:srcRect/>
          <a:stretch/>
        </p:blipFill>
        <p:spPr>
          <a:xfrm>
            <a:off x="289436" y="1608524"/>
            <a:ext cx="6053158" cy="4591640"/>
          </a:xfrm>
          <a:prstGeom prst="rect">
            <a:avLst/>
          </a:prstGeom>
          <a:ln>
            <a:noFill/>
          </a:ln>
          <a:effectLst>
            <a:softEdge rad="112500"/>
          </a:effectLst>
        </p:spPr>
      </p:pic>
      <p:cxnSp>
        <p:nvCxnSpPr>
          <p:cNvPr id="291" name="Google Shape;291;p10"/>
          <p:cNvCxnSpPr/>
          <p:nvPr/>
        </p:nvCxnSpPr>
        <p:spPr>
          <a:xfrm rot="10800000">
            <a:off x="7149754" y="4475939"/>
            <a:ext cx="4346921" cy="953"/>
          </a:xfrm>
          <a:prstGeom prst="straightConnector1">
            <a:avLst/>
          </a:prstGeom>
          <a:noFill/>
          <a:ln w="63500" cap="flat" cmpd="sng">
            <a:solidFill>
              <a:srgbClr val="324BB1"/>
            </a:solidFill>
            <a:prstDash val="solid"/>
            <a:miter lim="800000"/>
            <a:headEnd type="none" w="sm" len="sm"/>
            <a:tailEnd type="none" w="sm" len="sm"/>
          </a:ln>
        </p:spPr>
      </p:cxnSp>
      <p:cxnSp>
        <p:nvCxnSpPr>
          <p:cNvPr id="292" name="Google Shape;292;p10"/>
          <p:cNvCxnSpPr/>
          <p:nvPr/>
        </p:nvCxnSpPr>
        <p:spPr>
          <a:xfrm>
            <a:off x="7149754" y="4454112"/>
            <a:ext cx="2165" cy="1585985"/>
          </a:xfrm>
          <a:prstGeom prst="straightConnector1">
            <a:avLst/>
          </a:prstGeom>
          <a:noFill/>
          <a:ln w="63500" cap="flat" cmpd="sng">
            <a:solidFill>
              <a:srgbClr val="324BB1"/>
            </a:solidFill>
            <a:prstDash val="solid"/>
            <a:miter lim="800000"/>
            <a:headEnd type="none" w="sm" len="sm"/>
            <a:tailEnd type="none" w="sm" len="sm"/>
          </a:ln>
        </p:spPr>
      </p:cxnSp>
      <p:sp>
        <p:nvSpPr>
          <p:cNvPr id="293" name="Google Shape;293;p10"/>
          <p:cNvSpPr txBox="1"/>
          <p:nvPr/>
        </p:nvSpPr>
        <p:spPr>
          <a:xfrm rot="-5400000">
            <a:off x="5839938" y="4997129"/>
            <a:ext cx="1851518" cy="400069"/>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accent4">
                    <a:lumMod val="50000"/>
                  </a:schemeClr>
                </a:solidFill>
                <a:latin typeface="Avenir"/>
                <a:ea typeface="Avenir"/>
                <a:cs typeface="Avenir"/>
                <a:sym typeface="Avenir"/>
              </a:rPr>
              <a:t>Reporting</a:t>
            </a:r>
          </a:p>
        </p:txBody>
      </p:sp>
      <p:sp>
        <p:nvSpPr>
          <p:cNvPr id="294" name="Google Shape;294;p10"/>
          <p:cNvSpPr txBox="1"/>
          <p:nvPr/>
        </p:nvSpPr>
        <p:spPr>
          <a:xfrm>
            <a:off x="504816" y="178914"/>
            <a:ext cx="7301372"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rgbClr val="2C2F56"/>
                </a:solidFill>
                <a:latin typeface="Avenir"/>
                <a:ea typeface="Avenir"/>
                <a:cs typeface="Avenir"/>
                <a:sym typeface="Avenir"/>
              </a:rPr>
              <a:t>Mineral Exploration</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8</a:t>
            </a:fld>
            <a:endParaRPr lang="de-DE"/>
          </a:p>
        </p:txBody>
      </p:sp>
      <p:pic>
        <p:nvPicPr>
          <p:cNvPr id="20" name="Рисунок 19"/>
          <p:cNvPicPr>
            <a:picLocks noChangeAspect="1"/>
          </p:cNvPicPr>
          <p:nvPr/>
        </p:nvPicPr>
        <p:blipFill>
          <a:blip r:embed="rId4"/>
          <a:stretch>
            <a:fillRect/>
          </a:stretch>
        </p:blipFill>
        <p:spPr>
          <a:xfrm>
            <a:off x="85105" y="879182"/>
            <a:ext cx="12005139" cy="157549"/>
          </a:xfrm>
          <a:prstGeom prst="rect">
            <a:avLst/>
          </a:prstGeom>
        </p:spPr>
      </p:pic>
      <p:pic>
        <p:nvPicPr>
          <p:cNvPr id="21" name="Рисунок 20"/>
          <p:cNvPicPr>
            <a:picLocks noChangeAspect="1"/>
          </p:cNvPicPr>
          <p:nvPr/>
        </p:nvPicPr>
        <p:blipFill>
          <a:blip r:embed="rId5"/>
          <a:stretch>
            <a:fillRect/>
          </a:stretch>
        </p:blipFill>
        <p:spPr>
          <a:xfrm>
            <a:off x="184204" y="6214751"/>
            <a:ext cx="11871299" cy="155415"/>
          </a:xfrm>
          <a:prstGeom prst="rect">
            <a:avLst/>
          </a:prstGeom>
        </p:spPr>
      </p:pic>
      <p:pic>
        <p:nvPicPr>
          <p:cNvPr id="3" name="Рисунок 2"/>
          <p:cNvPicPr>
            <a:picLocks noChangeAspect="1"/>
          </p:cNvPicPr>
          <p:nvPr/>
        </p:nvPicPr>
        <p:blipFill>
          <a:blip r:embed="rId6"/>
          <a:stretch>
            <a:fillRect/>
          </a:stretch>
        </p:blipFill>
        <p:spPr>
          <a:xfrm>
            <a:off x="10934007" y="107294"/>
            <a:ext cx="932769" cy="7681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1"/>
          <p:cNvPicPr preferRelativeResize="0"/>
          <p:nvPr/>
        </p:nvPicPr>
        <p:blipFill rotWithShape="1">
          <a:blip r:embed="rId3">
            <a:alphaModFix/>
          </a:blip>
          <a:srcRect l="23175" t="28287" b="34618"/>
          <a:stretch/>
        </p:blipFill>
        <p:spPr>
          <a:xfrm>
            <a:off x="695325" y="4437063"/>
            <a:ext cx="5545931" cy="1568705"/>
          </a:xfrm>
          <a:prstGeom prst="rect">
            <a:avLst/>
          </a:prstGeom>
          <a:noFill/>
          <a:ln>
            <a:noFill/>
          </a:ln>
        </p:spPr>
      </p:pic>
      <p:pic>
        <p:nvPicPr>
          <p:cNvPr id="301" name="Google Shape;301;p11" descr="Ein Bild, das drinnen, farbig enthält.&#10;&#10;Automatisch generierte Beschreibung"/>
          <p:cNvPicPr preferRelativeResize="0"/>
          <p:nvPr/>
        </p:nvPicPr>
        <p:blipFill rotWithShape="1">
          <a:blip r:embed="rId4">
            <a:alphaModFix/>
          </a:blip>
          <a:srcRect l="4602" t="6126" b="26948"/>
          <a:stretch/>
        </p:blipFill>
        <p:spPr>
          <a:xfrm>
            <a:off x="4295775" y="4437063"/>
            <a:ext cx="4234710" cy="1559662"/>
          </a:xfrm>
          <a:prstGeom prst="rect">
            <a:avLst/>
          </a:prstGeom>
          <a:noFill/>
          <a:ln>
            <a:noFill/>
          </a:ln>
        </p:spPr>
      </p:pic>
      <p:pic>
        <p:nvPicPr>
          <p:cNvPr id="302" name="Google Shape;302;p11"/>
          <p:cNvPicPr preferRelativeResize="0"/>
          <p:nvPr/>
        </p:nvPicPr>
        <p:blipFill rotWithShape="1">
          <a:blip r:embed="rId5">
            <a:alphaModFix/>
          </a:blip>
          <a:srcRect l="19753" t="31403" r="35037" b="41579"/>
          <a:stretch/>
        </p:blipFill>
        <p:spPr>
          <a:xfrm>
            <a:off x="7896559" y="4437063"/>
            <a:ext cx="3600116" cy="1559662"/>
          </a:xfrm>
          <a:prstGeom prst="rect">
            <a:avLst/>
          </a:prstGeom>
          <a:noFill/>
          <a:ln>
            <a:noFill/>
          </a:ln>
        </p:spPr>
      </p:pic>
      <p:sp>
        <p:nvSpPr>
          <p:cNvPr id="303" name="Google Shape;303;p11"/>
          <p:cNvSpPr txBox="1"/>
          <p:nvPr/>
        </p:nvSpPr>
        <p:spPr>
          <a:xfrm>
            <a:off x="1282965" y="1875458"/>
            <a:ext cx="9829164" cy="2031285"/>
          </a:xfrm>
          <a:prstGeom prst="rect">
            <a:avLst/>
          </a:prstGeom>
          <a:noFill/>
          <a:ln>
            <a:noFill/>
          </a:ln>
        </p:spPr>
        <p:txBody>
          <a:bodyPr spcFirstLastPara="1" wrap="square" lIns="91425" tIns="45700" rIns="91425" bIns="45700" anchor="t" anchorCtr="0">
            <a:spAutoFit/>
          </a:bodyPr>
          <a:lstStyle/>
          <a:p>
            <a:pPr lvl="0" algn="just">
              <a:lnSpc>
                <a:spcPct val="140000"/>
              </a:lnSpc>
            </a:pPr>
            <a:r>
              <a:rPr lang="en-US" sz="1800" dirty="0">
                <a:solidFill>
                  <a:schemeClr val="dk1"/>
                </a:solidFill>
                <a:latin typeface="Avenir"/>
                <a:ea typeface="Avenir"/>
                <a:cs typeface="Avenir"/>
                <a:sym typeface="Avenir"/>
              </a:rPr>
              <a:t>We ensure effective application and interpretation of geology, geochemistry, and geophysics to generate and test exploration targets. Since “blind” orebodies are of increasing importance, we routinely use a mineral systems approach to assess prospectively. Our team is highly proficient in 3D visualization using software such as </a:t>
            </a:r>
            <a:r>
              <a:rPr lang="en-US" sz="1800" dirty="0" err="1">
                <a:solidFill>
                  <a:schemeClr val="dk1"/>
                </a:solidFill>
                <a:latin typeface="Avenir"/>
                <a:ea typeface="Avenir"/>
                <a:cs typeface="Avenir"/>
                <a:sym typeface="Avenir"/>
              </a:rPr>
              <a:t>Micromine</a:t>
            </a:r>
            <a:r>
              <a:rPr lang="en-US" sz="1800" dirty="0">
                <a:solidFill>
                  <a:schemeClr val="dk1"/>
                </a:solidFill>
                <a:latin typeface="Avenir"/>
                <a:ea typeface="Avenir"/>
                <a:cs typeface="Avenir"/>
                <a:sym typeface="Avenir"/>
              </a:rPr>
              <a:t>, and </a:t>
            </a:r>
            <a:r>
              <a:rPr lang="en-US" sz="1800" dirty="0" err="1">
                <a:solidFill>
                  <a:schemeClr val="dk1"/>
                </a:solidFill>
                <a:latin typeface="Avenir"/>
                <a:ea typeface="Avenir"/>
                <a:cs typeface="Avenir"/>
                <a:sym typeface="Avenir"/>
              </a:rPr>
              <a:t>Surpac</a:t>
            </a:r>
            <a:r>
              <a:rPr lang="en-US" sz="1800" dirty="0">
                <a:solidFill>
                  <a:schemeClr val="dk1"/>
                </a:solidFill>
                <a:latin typeface="Avenir"/>
                <a:ea typeface="Avenir"/>
                <a:cs typeface="Avenir"/>
                <a:sym typeface="Avenir"/>
              </a:rPr>
              <a:t> and working with advanced exploration databases.</a:t>
            </a:r>
          </a:p>
        </p:txBody>
      </p:sp>
      <p:sp>
        <p:nvSpPr>
          <p:cNvPr id="304" name="Google Shape;304;p11"/>
          <p:cNvSpPr txBox="1"/>
          <p:nvPr/>
        </p:nvSpPr>
        <p:spPr>
          <a:xfrm>
            <a:off x="2975292" y="1349563"/>
            <a:ext cx="6224764" cy="400069"/>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accent4">
                    <a:lumMod val="50000"/>
                  </a:schemeClr>
                </a:solidFill>
                <a:latin typeface="Avenir"/>
                <a:sym typeface="Avenir"/>
              </a:rPr>
              <a:t>WORKING APPROACH</a:t>
            </a:r>
          </a:p>
        </p:txBody>
      </p:sp>
      <p:sp>
        <p:nvSpPr>
          <p:cNvPr id="4" name="Номер слайда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9</a:t>
            </a:fld>
            <a:endParaRPr lang="de-DE"/>
          </a:p>
        </p:txBody>
      </p:sp>
      <p:pic>
        <p:nvPicPr>
          <p:cNvPr id="13" name="Рисунок 12"/>
          <p:cNvPicPr>
            <a:picLocks noChangeAspect="1"/>
          </p:cNvPicPr>
          <p:nvPr/>
        </p:nvPicPr>
        <p:blipFill>
          <a:blip r:embed="rId6"/>
          <a:stretch>
            <a:fillRect/>
          </a:stretch>
        </p:blipFill>
        <p:spPr>
          <a:xfrm>
            <a:off x="85105" y="879182"/>
            <a:ext cx="12005139" cy="157549"/>
          </a:xfrm>
          <a:prstGeom prst="rect">
            <a:avLst/>
          </a:prstGeom>
        </p:spPr>
      </p:pic>
      <p:pic>
        <p:nvPicPr>
          <p:cNvPr id="14" name="Рисунок 13"/>
          <p:cNvPicPr>
            <a:picLocks noChangeAspect="1"/>
          </p:cNvPicPr>
          <p:nvPr/>
        </p:nvPicPr>
        <p:blipFill>
          <a:blip r:embed="rId7"/>
          <a:stretch>
            <a:fillRect/>
          </a:stretch>
        </p:blipFill>
        <p:spPr>
          <a:xfrm>
            <a:off x="184204" y="6214751"/>
            <a:ext cx="11871299" cy="155415"/>
          </a:xfrm>
          <a:prstGeom prst="rect">
            <a:avLst/>
          </a:prstGeom>
        </p:spPr>
      </p:pic>
      <p:sp>
        <p:nvSpPr>
          <p:cNvPr id="15" name="Google Shape;275;p9"/>
          <p:cNvSpPr txBox="1"/>
          <p:nvPr/>
        </p:nvSpPr>
        <p:spPr>
          <a:xfrm>
            <a:off x="281451" y="225440"/>
            <a:ext cx="7319301" cy="542925"/>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2800"/>
            </a:pPr>
            <a:r>
              <a:rPr lang="en-US" sz="2800" b="1" dirty="0">
                <a:solidFill>
                  <a:schemeClr val="accent4">
                    <a:lumMod val="50000"/>
                  </a:schemeClr>
                </a:solidFill>
                <a:latin typeface="Avenir"/>
                <a:ea typeface="Avenir"/>
                <a:cs typeface="Avenir"/>
                <a:sym typeface="Avenir"/>
              </a:rPr>
              <a:t>Mineral Exploration</a:t>
            </a:r>
          </a:p>
        </p:txBody>
      </p:sp>
      <p:pic>
        <p:nvPicPr>
          <p:cNvPr id="16" name="Рисунок 15"/>
          <p:cNvPicPr>
            <a:picLocks noChangeAspect="1"/>
          </p:cNvPicPr>
          <p:nvPr/>
        </p:nvPicPr>
        <p:blipFill>
          <a:blip r:embed="rId8"/>
          <a:stretch>
            <a:fillRect/>
          </a:stretch>
        </p:blipFill>
        <p:spPr>
          <a:xfrm>
            <a:off x="10991719" y="92651"/>
            <a:ext cx="933500" cy="766054"/>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1609</TotalTime>
  <Words>1191</Words>
  <Application>Microsoft Office PowerPoint</Application>
  <PresentationFormat>Широкий екран</PresentationFormat>
  <Paragraphs>156</Paragraphs>
  <Slides>19</Slides>
  <Notes>19</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19</vt:i4>
      </vt:variant>
    </vt:vector>
  </HeadingPairs>
  <TitlesOfParts>
    <vt:vector size="24" baseType="lpstr">
      <vt:lpstr>Arial</vt:lpstr>
      <vt:lpstr>Avenir</vt:lpstr>
      <vt:lpstr>Calibri</vt:lpstr>
      <vt:lpstr>Calibri Light</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ga84pog</dc:creator>
  <cp:lastModifiedBy>Leonid Krynytskyi</cp:lastModifiedBy>
  <cp:revision>143</cp:revision>
  <cp:lastPrinted>2023-06-29T07:58:44Z</cp:lastPrinted>
  <dcterms:created xsi:type="dcterms:W3CDTF">2022-05-29T20:55:06Z</dcterms:created>
  <dcterms:modified xsi:type="dcterms:W3CDTF">2024-06-05T17:17:18Z</dcterms:modified>
</cp:coreProperties>
</file>